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7" r:id="rId2"/>
    <p:sldId id="256" r:id="rId3"/>
    <p:sldId id="258" r:id="rId4"/>
    <p:sldId id="297" r:id="rId5"/>
    <p:sldId id="302" r:id="rId6"/>
    <p:sldId id="259" r:id="rId7"/>
    <p:sldId id="260" r:id="rId8"/>
    <p:sldId id="261" r:id="rId9"/>
    <p:sldId id="262" r:id="rId10"/>
    <p:sldId id="303" r:id="rId11"/>
    <p:sldId id="263" r:id="rId12"/>
    <p:sldId id="264" r:id="rId13"/>
    <p:sldId id="304" r:id="rId14"/>
    <p:sldId id="265" r:id="rId15"/>
    <p:sldId id="305" r:id="rId16"/>
    <p:sldId id="266" r:id="rId17"/>
    <p:sldId id="306" r:id="rId18"/>
    <p:sldId id="267" r:id="rId19"/>
    <p:sldId id="307" r:id="rId20"/>
    <p:sldId id="268" r:id="rId21"/>
    <p:sldId id="308" r:id="rId22"/>
    <p:sldId id="309" r:id="rId23"/>
    <p:sldId id="269" r:id="rId24"/>
    <p:sldId id="270" r:id="rId25"/>
    <p:sldId id="296" r:id="rId26"/>
    <p:sldId id="271" r:id="rId27"/>
    <p:sldId id="310" r:id="rId28"/>
    <p:sldId id="272" r:id="rId29"/>
    <p:sldId id="286" r:id="rId30"/>
    <p:sldId id="287" r:id="rId31"/>
    <p:sldId id="288" r:id="rId32"/>
    <p:sldId id="289" r:id="rId33"/>
    <p:sldId id="273" r:id="rId34"/>
    <p:sldId id="274" r:id="rId35"/>
    <p:sldId id="275" r:id="rId36"/>
    <p:sldId id="276" r:id="rId37"/>
    <p:sldId id="292" r:id="rId38"/>
    <p:sldId id="291" r:id="rId39"/>
    <p:sldId id="293" r:id="rId40"/>
    <p:sldId id="311" r:id="rId41"/>
    <p:sldId id="294" r:id="rId42"/>
    <p:sldId id="295" r:id="rId43"/>
    <p:sldId id="279" r:id="rId44"/>
    <p:sldId id="281" r:id="rId45"/>
    <p:sldId id="282" r:id="rId46"/>
    <p:sldId id="31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5" autoAdjust="0"/>
    <p:restoredTop sz="88988" autoAdjust="0"/>
  </p:normalViewPr>
  <p:slideViewPr>
    <p:cSldViewPr>
      <p:cViewPr>
        <p:scale>
          <a:sx n="88" d="100"/>
          <a:sy n="88" d="100"/>
        </p:scale>
        <p:origin x="-14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64"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97D4C-8053-424B-AA4D-73FA48F1CBAA}" type="datetimeFigureOut">
              <a:rPr lang="en-US" smtClean="0"/>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21418-E86C-4D65-8F02-ACC3FDA94746}" type="slidenum">
              <a:rPr lang="en-US" smtClean="0"/>
              <a:pPr/>
              <a:t>‹#›</a:t>
            </a:fld>
            <a:endParaRPr lang="en-US"/>
          </a:p>
        </p:txBody>
      </p:sp>
    </p:spTree>
    <p:extLst>
      <p:ext uri="{BB962C8B-B14F-4D97-AF65-F5344CB8AC3E}">
        <p14:creationId xmlns:p14="http://schemas.microsoft.com/office/powerpoint/2010/main" val="275385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321418-E86C-4D65-8F02-ACC3FDA9474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myself.</a:t>
            </a:r>
            <a:r>
              <a:rPr lang="en-US" baseline="0" dirty="0" smtClean="0"/>
              <a:t>  Explain that this is just what I have found to work.  Doesn’t mean it’s the only way.</a:t>
            </a:r>
            <a:endParaRPr lang="en-US" dirty="0"/>
          </a:p>
        </p:txBody>
      </p:sp>
      <p:sp>
        <p:nvSpPr>
          <p:cNvPr id="4" name="Slide Number Placeholder 3"/>
          <p:cNvSpPr>
            <a:spLocks noGrp="1"/>
          </p:cNvSpPr>
          <p:nvPr>
            <p:ph type="sldNum" sz="quarter" idx="10"/>
          </p:nvPr>
        </p:nvSpPr>
        <p:spPr/>
        <p:txBody>
          <a:bodyPr/>
          <a:lstStyle/>
          <a:p>
            <a:fld id="{94321418-E86C-4D65-8F02-ACC3FDA9474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DF87582-B0AD-4CCC-8C08-43FA542CD342}" type="datetimeFigureOut">
              <a:rPr lang="en-US" smtClean="0"/>
              <a:pPr/>
              <a:t>4/13/2015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87582-B0AD-4CCC-8C08-43FA542CD342}"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87582-B0AD-4CCC-8C08-43FA542CD342}"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F87582-B0AD-4CCC-8C08-43FA542CD342}"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F87582-B0AD-4CCC-8C08-43FA542CD342}"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F87582-B0AD-4CCC-8C08-43FA542CD342}"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F87582-B0AD-4CCC-8C08-43FA542CD342}" type="datetimeFigureOut">
              <a:rPr lang="en-US" smtClean="0"/>
              <a:pPr/>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F87582-B0AD-4CCC-8C08-43FA542CD342}" type="datetimeFigureOut">
              <a:rPr lang="en-US" smtClean="0"/>
              <a:pPr/>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87582-B0AD-4CCC-8C08-43FA542CD342}" type="datetimeFigureOut">
              <a:rPr lang="en-US" smtClean="0"/>
              <a:pPr/>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F87582-B0AD-4CCC-8C08-43FA542CD342}"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9F8AB-B541-47B4-A36B-912CB3FC5F83}"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F87582-B0AD-4CCC-8C08-43FA542CD342}"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309F8AB-B541-47B4-A36B-912CB3FC5F8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F87582-B0AD-4CCC-8C08-43FA542CD342}" type="datetimeFigureOut">
              <a:rPr lang="en-US" smtClean="0"/>
              <a:pPr/>
              <a:t>4/13/2015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9F8AB-B541-47B4-A36B-912CB3FC5F8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lgn="ctr"/>
            <a:r>
              <a:rPr lang="en-US" b="1" dirty="0" smtClean="0">
                <a:solidFill>
                  <a:schemeClr val="accent3"/>
                </a:solidFill>
                <a:effectLst>
                  <a:outerShdw blurRad="38100" dist="38100" dir="2700000" algn="tl">
                    <a:srgbClr val="000000">
                      <a:alpha val="43137"/>
                    </a:srgbClr>
                  </a:outerShdw>
                </a:effectLst>
                <a:latin typeface="+mn-lt"/>
              </a:rPr>
              <a:t>About Me!!</a:t>
            </a:r>
            <a:endParaRPr lang="en-US" b="1" dirty="0">
              <a:solidFill>
                <a:schemeClr val="accent3"/>
              </a:solidFill>
              <a:effectLst>
                <a:outerShdw blurRad="38100" dist="38100" dir="2700000" algn="tl">
                  <a:srgbClr val="000000">
                    <a:alpha val="43137"/>
                  </a:srgbClr>
                </a:outerShdw>
              </a:effectLst>
              <a:latin typeface="+mn-lt"/>
            </a:endParaRPr>
          </a:p>
        </p:txBody>
      </p:sp>
      <p:pic>
        <p:nvPicPr>
          <p:cNvPr id="5" name="Content Placeholder 4" descr="myfamily.314.jpg"/>
          <p:cNvPicPr>
            <a:picLocks noGrp="1" noChangeAspect="1"/>
          </p:cNvPicPr>
          <p:nvPr>
            <p:ph sz="half" idx="1"/>
          </p:nvPr>
        </p:nvPicPr>
        <p:blipFill>
          <a:blip r:embed="rId3" cstate="print"/>
          <a:stretch>
            <a:fillRect/>
          </a:stretch>
        </p:blipFill>
        <p:spPr>
          <a:xfrm>
            <a:off x="228600" y="2057400"/>
            <a:ext cx="4419600" cy="3502583"/>
          </a:xfrm>
        </p:spPr>
      </p:pic>
      <p:sp>
        <p:nvSpPr>
          <p:cNvPr id="4" name="Content Placeholder 3"/>
          <p:cNvSpPr>
            <a:spLocks noGrp="1"/>
          </p:cNvSpPr>
          <p:nvPr>
            <p:ph sz="half" idx="2"/>
          </p:nvPr>
        </p:nvSpPr>
        <p:spPr>
          <a:xfrm>
            <a:off x="4648200" y="1524000"/>
            <a:ext cx="4343400" cy="5105399"/>
          </a:xfrm>
        </p:spPr>
        <p:txBody>
          <a:bodyPr>
            <a:normAutofit fontScale="92500" lnSpcReduction="10000"/>
          </a:bodyPr>
          <a:lstStyle/>
          <a:p>
            <a:r>
              <a:rPr lang="en-US" dirty="0" smtClean="0"/>
              <a:t>ED of the Support, Advocacy &amp; Resource Center (SARC) for 18 years</a:t>
            </a:r>
          </a:p>
          <a:p>
            <a:r>
              <a:rPr lang="en-US" dirty="0" smtClean="0"/>
              <a:t>SARC is in Tri Cities, Benton/Franklin Counties</a:t>
            </a:r>
          </a:p>
          <a:p>
            <a:r>
              <a:rPr lang="en-US" dirty="0" smtClean="0"/>
              <a:t>Volunteer Advocate before being hired</a:t>
            </a:r>
          </a:p>
          <a:p>
            <a:r>
              <a:rPr lang="en-US" dirty="0" smtClean="0"/>
              <a:t>BA in Business Administration</a:t>
            </a:r>
          </a:p>
          <a:p>
            <a:r>
              <a:rPr lang="en-US" dirty="0" smtClean="0"/>
              <a:t>MBA</a:t>
            </a:r>
          </a:p>
          <a:p>
            <a:r>
              <a:rPr lang="en-US" dirty="0" smtClean="0"/>
              <a:t>Certified Senior Professional in Human Resources (SPHR)</a:t>
            </a:r>
          </a:p>
          <a:p>
            <a:r>
              <a:rPr lang="en-US" dirty="0" smtClean="0"/>
              <a:t>Not an attorney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32688"/>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dirty="0">
              <a:latin typeface="+mn-lt"/>
            </a:endParaRPr>
          </a:p>
        </p:txBody>
      </p:sp>
      <p:pic>
        <p:nvPicPr>
          <p:cNvPr id="6" name="Content Placeholder 5" descr="pointperson.415.png"/>
          <p:cNvPicPr>
            <a:picLocks noGrp="1" noChangeAspect="1"/>
          </p:cNvPicPr>
          <p:nvPr>
            <p:ph idx="1"/>
          </p:nvPr>
        </p:nvPicPr>
        <p:blipFill>
          <a:blip r:embed="rId2" cstate="print"/>
          <a:stretch>
            <a:fillRect/>
          </a:stretch>
        </p:blipFill>
        <p:spPr>
          <a:xfrm>
            <a:off x="1143000" y="1600200"/>
            <a:ext cx="6705600" cy="4876800"/>
          </a:xfr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ctr"/>
            <a:r>
              <a:rPr lang="en-US" dirty="0" smtClean="0"/>
              <a:t/>
            </a:r>
            <a:br>
              <a:rPr lang="en-US" dirty="0" smtClean="0"/>
            </a:br>
            <a:r>
              <a:rPr lang="en-US" dirty="0" smtClean="0"/>
              <a:t/>
            </a:r>
            <a:br>
              <a:rPr lang="en-US" dirty="0" smtClean="0"/>
            </a:br>
            <a:r>
              <a:rPr lang="en-US" b="1" dirty="0" smtClean="0">
                <a:solidFill>
                  <a:schemeClr val="accent3"/>
                </a:solidFill>
                <a:effectLst>
                  <a:outerShdw blurRad="38100" dist="38100" dir="2700000" algn="tl">
                    <a:srgbClr val="000000">
                      <a:alpha val="43137"/>
                    </a:srgbClr>
                  </a:outerShdw>
                </a:effectLst>
                <a:latin typeface="+mn-lt"/>
              </a:rPr>
              <a:t>Crisis Plan Cont.</a:t>
            </a:r>
            <a:endParaRPr lang="en-US"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1295400"/>
            <a:ext cx="8763000" cy="5791200"/>
          </a:xfrm>
        </p:spPr>
        <p:txBody>
          <a:bodyPr>
            <a:normAutofit lnSpcReduction="10000"/>
          </a:bodyPr>
          <a:lstStyle/>
          <a:p>
            <a:pPr lvl="0">
              <a:buNone/>
            </a:pPr>
            <a:r>
              <a:rPr lang="en-US" dirty="0" smtClean="0"/>
              <a:t>   </a:t>
            </a:r>
            <a:r>
              <a:rPr lang="en-US" sz="3100" b="1" u="sng" dirty="0" smtClean="0"/>
              <a:t>Point Person:</a:t>
            </a:r>
            <a:r>
              <a:rPr lang="en-US" sz="3100" dirty="0" smtClean="0"/>
              <a:t>  </a:t>
            </a:r>
          </a:p>
          <a:p>
            <a:r>
              <a:rPr lang="en-US" sz="3100" dirty="0" smtClean="0"/>
              <a:t>Determine Point Person (PP)</a:t>
            </a:r>
          </a:p>
          <a:p>
            <a:r>
              <a:rPr lang="en-US" sz="3100" dirty="0" smtClean="0"/>
              <a:t>PP provides leadership to staff during crisis, be the spokesperson for media and all other entities requesting information, and to provide any needed notifications to partner agencies, clients, etc.  </a:t>
            </a:r>
          </a:p>
          <a:p>
            <a:r>
              <a:rPr lang="en-US" sz="3100" dirty="0" smtClean="0"/>
              <a:t>What authority does the PP have?  Can the PP deviate from the Crisis Response Plan if necessary. </a:t>
            </a:r>
          </a:p>
          <a:p>
            <a:r>
              <a:rPr lang="en-US" sz="3100" dirty="0" smtClean="0"/>
              <a:t>Who all does the PP have to communicate with and when? </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99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1143000"/>
            <a:ext cx="8686800" cy="5715000"/>
          </a:xfrm>
        </p:spPr>
        <p:txBody>
          <a:bodyPr>
            <a:normAutofit fontScale="85000" lnSpcReduction="20000"/>
          </a:bodyPr>
          <a:lstStyle/>
          <a:p>
            <a:pPr lvl="0">
              <a:buNone/>
            </a:pPr>
            <a:r>
              <a:rPr lang="en-US" dirty="0" smtClean="0"/>
              <a:t>   </a:t>
            </a:r>
            <a:endParaRPr lang="en-US" sz="3200" b="1" dirty="0" smtClean="0"/>
          </a:p>
          <a:p>
            <a:pPr>
              <a:buNone/>
            </a:pPr>
            <a:r>
              <a:rPr lang="en-US" b="1" u="sng" dirty="0" smtClean="0"/>
              <a:t>Point Person Deputy:</a:t>
            </a:r>
            <a:r>
              <a:rPr lang="en-US" dirty="0" smtClean="0"/>
              <a:t> </a:t>
            </a:r>
          </a:p>
          <a:p>
            <a:r>
              <a:rPr lang="en-US" dirty="0" smtClean="0"/>
              <a:t>Determine Point Person Deputy  (PPD)</a:t>
            </a:r>
          </a:p>
          <a:p>
            <a:r>
              <a:rPr lang="en-US" dirty="0" smtClean="0"/>
              <a:t>PPD will provide direct assistance to the Point Person and step in as leader if the Point Person is no longer able to fulfill her/his duties.  </a:t>
            </a:r>
          </a:p>
          <a:p>
            <a:r>
              <a:rPr lang="en-US" dirty="0" smtClean="0"/>
              <a:t>What else do you want the PPD to be responsible for?  Emotional health of staff and PP?  Monitoring behaviors of PP in case there is a problem? </a:t>
            </a:r>
          </a:p>
          <a:p>
            <a:pPr>
              <a:buNone/>
            </a:pPr>
            <a:endParaRPr lang="en-US" dirty="0" smtClean="0"/>
          </a:p>
          <a:p>
            <a:pPr>
              <a:buNone/>
            </a:pPr>
            <a:r>
              <a:rPr lang="en-US" dirty="0" smtClean="0"/>
              <a:t>Have a list that delineates the Point Person and the Point Person Deputy in order of priority/preference/availability.  As the Point Person is identified the next in order is the identified Point Person Deputy:</a:t>
            </a:r>
          </a:p>
          <a:p>
            <a:pPr lvl="0"/>
            <a:r>
              <a:rPr lang="en-US" dirty="0" smtClean="0"/>
              <a:t>Executive Director</a:t>
            </a:r>
          </a:p>
          <a:p>
            <a:pPr lvl="0"/>
            <a:r>
              <a:rPr lang="en-US" dirty="0" smtClean="0"/>
              <a:t>Program Director</a:t>
            </a:r>
          </a:p>
          <a:p>
            <a:pPr lvl="0"/>
            <a:r>
              <a:rPr lang="en-US" dirty="0" smtClean="0"/>
              <a:t>Office Administrator</a:t>
            </a:r>
          </a:p>
          <a:p>
            <a:pPr lvl="0"/>
            <a:r>
              <a:rPr lang="en-US" dirty="0" smtClean="0"/>
              <a:t>Available staff person</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08888"/>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dirty="0">
              <a:latin typeface="+mn-lt"/>
            </a:endParaRPr>
          </a:p>
        </p:txBody>
      </p:sp>
      <p:pic>
        <p:nvPicPr>
          <p:cNvPr id="4" name="Content Placeholder 3" descr="situationassessment.415.png"/>
          <p:cNvPicPr>
            <a:picLocks noGrp="1" noChangeAspect="1"/>
          </p:cNvPicPr>
          <p:nvPr>
            <p:ph idx="1"/>
          </p:nvPr>
        </p:nvPicPr>
        <p:blipFill>
          <a:blip r:embed="rId2" cstate="print"/>
          <a:stretch>
            <a:fillRect/>
          </a:stretch>
        </p:blipFill>
        <p:spPr>
          <a:xfrm>
            <a:off x="1371600" y="1524000"/>
            <a:ext cx="6553200" cy="5029200"/>
          </a:xfr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9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914400"/>
            <a:ext cx="8610600" cy="5791200"/>
          </a:xfrm>
        </p:spPr>
        <p:txBody>
          <a:bodyPr>
            <a:normAutofit fontScale="85000" lnSpcReduction="20000"/>
          </a:bodyPr>
          <a:lstStyle/>
          <a:p>
            <a:pPr lvl="0">
              <a:buNone/>
            </a:pPr>
            <a:r>
              <a:rPr lang="en-US" dirty="0" smtClean="0"/>
              <a:t>   </a:t>
            </a:r>
          </a:p>
          <a:p>
            <a:pPr lvl="0">
              <a:buNone/>
            </a:pPr>
            <a:r>
              <a:rPr lang="en-US" b="1" u="sng" dirty="0" smtClean="0"/>
              <a:t>Situation Assessment:</a:t>
            </a:r>
            <a:endParaRPr lang="en-US" dirty="0" smtClean="0"/>
          </a:p>
          <a:p>
            <a:pPr lvl="0"/>
            <a:r>
              <a:rPr lang="en-US" dirty="0" smtClean="0"/>
              <a:t>What is the situation?  What will happen next?</a:t>
            </a:r>
          </a:p>
          <a:p>
            <a:pPr lvl="0"/>
            <a:r>
              <a:rPr lang="en-US" dirty="0" smtClean="0"/>
              <a:t>Who on staff needs to be involved?</a:t>
            </a:r>
          </a:p>
          <a:p>
            <a:pPr lvl="0"/>
            <a:r>
              <a:rPr lang="en-US" dirty="0" smtClean="0"/>
              <a:t>What immediate steps need to be taken?</a:t>
            </a:r>
          </a:p>
          <a:p>
            <a:pPr lvl="0"/>
            <a:r>
              <a:rPr lang="en-US" dirty="0" smtClean="0"/>
              <a:t>Who will begin the staff and board communications?</a:t>
            </a:r>
          </a:p>
          <a:p>
            <a:pPr lvl="0"/>
            <a:r>
              <a:rPr lang="en-US" dirty="0" smtClean="0"/>
              <a:t>What is known and who already knows it?</a:t>
            </a:r>
          </a:p>
          <a:p>
            <a:pPr lvl="0"/>
            <a:r>
              <a:rPr lang="en-US" dirty="0" smtClean="0"/>
              <a:t>Is there potential public interest?  Does the issue have traction? (Does it have potential to become anything more than a quick story on the evening news?)</a:t>
            </a:r>
          </a:p>
          <a:p>
            <a:pPr lvl="0"/>
            <a:r>
              <a:rPr lang="en-US" dirty="0" smtClean="0"/>
              <a:t>Who will be affected?</a:t>
            </a:r>
          </a:p>
          <a:p>
            <a:pPr lvl="0"/>
            <a:r>
              <a:rPr lang="en-US" dirty="0" smtClean="0"/>
              <a:t>What are people feeling?</a:t>
            </a:r>
          </a:p>
          <a:p>
            <a:pPr lvl="0"/>
            <a:r>
              <a:rPr lang="en-US" dirty="0" smtClean="0"/>
              <a:t>What information is needed and who beyond organizational staff needs to get it?  When will it be available?</a:t>
            </a:r>
          </a:p>
          <a:p>
            <a:pPr lvl="0"/>
            <a:r>
              <a:rPr lang="en-US" dirty="0" smtClean="0"/>
              <a:t>What should your agency do about it?  Proactive </a:t>
            </a:r>
            <a:r>
              <a:rPr lang="en-US" dirty="0" err="1" smtClean="0"/>
              <a:t>vs</a:t>
            </a:r>
            <a:r>
              <a:rPr lang="en-US" dirty="0" smtClean="0"/>
              <a:t> reactive?  Contact or refer to another agency?</a:t>
            </a:r>
          </a:p>
          <a:p>
            <a:pPr lvl="0"/>
            <a:r>
              <a:rPr lang="en-US" dirty="0" smtClean="0"/>
              <a:t>What can and can’t be said?</a:t>
            </a:r>
          </a:p>
          <a:p>
            <a:pPr lvl="0"/>
            <a:r>
              <a:rPr lang="en-US" dirty="0" smtClean="0"/>
              <a:t>Is legal or public relations counsel needed?</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08888"/>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dirty="0">
              <a:latin typeface="+mn-lt"/>
            </a:endParaRPr>
          </a:p>
        </p:txBody>
      </p:sp>
      <p:pic>
        <p:nvPicPr>
          <p:cNvPr id="4" name="Content Placeholder 3" descr="communicationstrategy.415.jpg"/>
          <p:cNvPicPr>
            <a:picLocks noGrp="1" noChangeAspect="1"/>
          </p:cNvPicPr>
          <p:nvPr>
            <p:ph idx="1"/>
          </p:nvPr>
        </p:nvPicPr>
        <p:blipFill>
          <a:blip r:embed="rId2" cstate="print"/>
          <a:stretch>
            <a:fillRect/>
          </a:stretch>
        </p:blipFill>
        <p:spPr>
          <a:xfrm>
            <a:off x="1600200" y="1905000"/>
            <a:ext cx="6096000" cy="4495800"/>
          </a:xfr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6112"/>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295400"/>
            <a:ext cx="8839200" cy="5303520"/>
          </a:xfrm>
        </p:spPr>
        <p:txBody>
          <a:bodyPr>
            <a:normAutofit fontScale="85000" lnSpcReduction="20000"/>
          </a:bodyPr>
          <a:lstStyle/>
          <a:p>
            <a:pPr>
              <a:buNone/>
            </a:pPr>
            <a:r>
              <a:rPr lang="en-US" b="1" u="sng" dirty="0" smtClean="0"/>
              <a:t>Communication Strategy:</a:t>
            </a:r>
            <a:r>
              <a:rPr lang="en-US" dirty="0" smtClean="0"/>
              <a:t>  Who implements strategy? Who can speak on behalf of the agency?</a:t>
            </a:r>
          </a:p>
          <a:p>
            <a:endParaRPr lang="en-US" dirty="0" smtClean="0"/>
          </a:p>
          <a:p>
            <a:pPr>
              <a:buNone/>
            </a:pPr>
            <a:r>
              <a:rPr lang="en-US" dirty="0" smtClean="0"/>
              <a:t>Communication messages must:</a:t>
            </a:r>
          </a:p>
          <a:p>
            <a:pPr lvl="0"/>
            <a:r>
              <a:rPr lang="en-US" dirty="0" smtClean="0"/>
              <a:t>Establish a clear position or explanation of circumstance.  </a:t>
            </a:r>
          </a:p>
          <a:p>
            <a:pPr lvl="0"/>
            <a:r>
              <a:rPr lang="en-US" dirty="0" smtClean="0"/>
              <a:t>Be honest</a:t>
            </a:r>
          </a:p>
          <a:p>
            <a:pPr lvl="0"/>
            <a:r>
              <a:rPr lang="en-US" dirty="0" smtClean="0"/>
              <a:t>Be concise</a:t>
            </a:r>
          </a:p>
          <a:p>
            <a:pPr lvl="0"/>
            <a:r>
              <a:rPr lang="en-US" dirty="0" smtClean="0"/>
              <a:t>Look forward to the solution</a:t>
            </a:r>
          </a:p>
          <a:p>
            <a:pPr lvl="0"/>
            <a:r>
              <a:rPr lang="en-US" dirty="0" smtClean="0"/>
              <a:t>Do not assign blame</a:t>
            </a:r>
          </a:p>
          <a:p>
            <a:endParaRPr lang="en-US" dirty="0" smtClean="0"/>
          </a:p>
          <a:p>
            <a:pPr>
              <a:buNone/>
            </a:pPr>
            <a:r>
              <a:rPr lang="en-US" dirty="0" smtClean="0"/>
              <a:t>Decide which methods of communication can be used, how and under what circumstances.</a:t>
            </a:r>
          </a:p>
          <a:p>
            <a:pPr lvl="0"/>
            <a:r>
              <a:rPr lang="en-US" dirty="0" smtClean="0"/>
              <a:t>Email</a:t>
            </a:r>
          </a:p>
          <a:p>
            <a:pPr lvl="0"/>
            <a:r>
              <a:rPr lang="en-US" dirty="0" smtClean="0"/>
              <a:t>Press Release</a:t>
            </a:r>
          </a:p>
          <a:p>
            <a:pPr lvl="0"/>
            <a:r>
              <a:rPr lang="en-US" dirty="0" smtClean="0"/>
              <a:t>Face book</a:t>
            </a:r>
          </a:p>
          <a:p>
            <a:pPr lvl="0"/>
            <a:r>
              <a:rPr lang="en-US" dirty="0" smtClean="0"/>
              <a:t>Website</a:t>
            </a:r>
          </a:p>
          <a:p>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96112"/>
          </a:xfrm>
        </p:spPr>
        <p:txBody>
          <a:bodyPr>
            <a:normAutofit fontScale="90000"/>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 Command Center</a:t>
            </a:r>
            <a:endParaRPr lang="en-US" sz="4500" dirty="0">
              <a:latin typeface="+mn-lt"/>
            </a:endParaRPr>
          </a:p>
        </p:txBody>
      </p:sp>
      <p:pic>
        <p:nvPicPr>
          <p:cNvPr id="7" name="Content Placeholder 6" descr="commandstation.415.png"/>
          <p:cNvPicPr>
            <a:picLocks noGrp="1" noChangeAspect="1"/>
          </p:cNvPicPr>
          <p:nvPr>
            <p:ph sz="half" idx="1"/>
          </p:nvPr>
        </p:nvPicPr>
        <p:blipFill>
          <a:blip r:embed="rId2" cstate="print"/>
          <a:stretch>
            <a:fillRect/>
          </a:stretch>
        </p:blipFill>
        <p:spPr>
          <a:xfrm>
            <a:off x="228600" y="1524000"/>
            <a:ext cx="4038600" cy="4800600"/>
          </a:xfrm>
        </p:spPr>
      </p:pic>
      <p:pic>
        <p:nvPicPr>
          <p:cNvPr id="8" name="Content Placeholder 7" descr="jodee.115.jpg"/>
          <p:cNvPicPr>
            <a:picLocks noGrp="1" noChangeAspect="1"/>
          </p:cNvPicPr>
          <p:nvPr>
            <p:ph sz="half" idx="2"/>
          </p:nvPr>
        </p:nvPicPr>
        <p:blipFill>
          <a:blip r:embed="rId3" cstate="print"/>
          <a:stretch>
            <a:fillRect/>
          </a:stretch>
        </p:blipFill>
        <p:spPr>
          <a:xfrm>
            <a:off x="4750305" y="1524000"/>
            <a:ext cx="4088895" cy="4830763"/>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08888"/>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752600"/>
            <a:ext cx="8839200" cy="4922520"/>
          </a:xfrm>
        </p:spPr>
        <p:txBody>
          <a:bodyPr>
            <a:normAutofit/>
          </a:bodyPr>
          <a:lstStyle/>
          <a:p>
            <a:pPr>
              <a:buNone/>
            </a:pPr>
            <a:r>
              <a:rPr lang="en-US" sz="2800" b="1" u="sng" dirty="0" smtClean="0"/>
              <a:t>Command Station:</a:t>
            </a:r>
            <a:r>
              <a:rPr lang="en-US" sz="2800" dirty="0" smtClean="0"/>
              <a:t>  </a:t>
            </a:r>
          </a:p>
          <a:p>
            <a:pPr>
              <a:buNone/>
            </a:pPr>
            <a:endParaRPr lang="en-US" sz="2800" dirty="0" smtClean="0"/>
          </a:p>
          <a:p>
            <a:r>
              <a:rPr lang="en-US" sz="2800" dirty="0" smtClean="0"/>
              <a:t>Where is Command Station if Agency can not be occupied? Back up Command Station? How will staff be notified?</a:t>
            </a:r>
          </a:p>
          <a:p>
            <a:pPr>
              <a:buNone/>
            </a:pPr>
            <a:endParaRPr lang="en-US" sz="2800" dirty="0" smtClean="0"/>
          </a:p>
          <a:p>
            <a:r>
              <a:rPr lang="en-US" sz="2800" dirty="0" smtClean="0"/>
              <a:t>If it is possible to enter agency who is responsible for picking up items such as: client database flash drives, client log book, current fiscal year client files, etc? </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 – After Crisis Review</a:t>
            </a:r>
            <a:endParaRPr lang="en-US" sz="4500" dirty="0">
              <a:latin typeface="+mn-lt"/>
            </a:endParaRPr>
          </a:p>
        </p:txBody>
      </p:sp>
      <p:pic>
        <p:nvPicPr>
          <p:cNvPr id="4" name="Content Placeholder 3" descr="whew.415.png"/>
          <p:cNvPicPr>
            <a:picLocks noGrp="1" noChangeAspect="1"/>
          </p:cNvPicPr>
          <p:nvPr>
            <p:ph idx="1"/>
          </p:nvPr>
        </p:nvPicPr>
        <p:blipFill>
          <a:blip r:embed="rId2" cstate="print"/>
          <a:stretch>
            <a:fillRect/>
          </a:stretch>
        </p:blipFill>
        <p:spPr>
          <a:xfrm>
            <a:off x="2057400" y="2209800"/>
            <a:ext cx="5410200" cy="4114800"/>
          </a:xfr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066800"/>
          </a:xfrm>
        </p:spPr>
        <p:txBody>
          <a:bodyPr>
            <a:normAutofit fontScale="90000"/>
          </a:bodyPr>
          <a:lstStyle/>
          <a:p>
            <a:pPr algn="ctr"/>
            <a:r>
              <a:rPr lang="en-US" dirty="0" smtClean="0">
                <a:solidFill>
                  <a:schemeClr val="accent3"/>
                </a:solidFill>
                <a:latin typeface="+mn-lt"/>
              </a:rPr>
              <a:t/>
            </a:r>
            <a:br>
              <a:rPr lang="en-US" dirty="0" smtClean="0">
                <a:solidFill>
                  <a:schemeClr val="accent3"/>
                </a:solidFill>
                <a:latin typeface="+mn-lt"/>
              </a:rPr>
            </a:br>
            <a:r>
              <a:rPr lang="en-US" dirty="0" smtClean="0">
                <a:solidFill>
                  <a:schemeClr val="accent3"/>
                </a:solidFill>
                <a:latin typeface="+mn-lt"/>
              </a:rPr>
              <a:t/>
            </a:r>
            <a:br>
              <a:rPr lang="en-US" dirty="0" smtClean="0">
                <a:solidFill>
                  <a:schemeClr val="accent3"/>
                </a:solidFill>
                <a:latin typeface="+mn-lt"/>
              </a:rPr>
            </a:br>
            <a:r>
              <a:rPr lang="en-US" dirty="0" smtClean="0">
                <a:solidFill>
                  <a:schemeClr val="accent3"/>
                </a:solidFill>
                <a:latin typeface="+mn-lt"/>
              </a:rPr>
              <a:t/>
            </a:r>
            <a:br>
              <a:rPr lang="en-US" dirty="0" smtClean="0">
                <a:solidFill>
                  <a:schemeClr val="accent3"/>
                </a:solidFill>
                <a:latin typeface="+mn-lt"/>
              </a:rPr>
            </a:br>
            <a:r>
              <a:rPr lang="en-US" dirty="0" smtClean="0">
                <a:solidFill>
                  <a:schemeClr val="accent3"/>
                </a:solidFill>
                <a:latin typeface="+mn-lt"/>
              </a:rPr>
              <a:t/>
            </a:r>
            <a:br>
              <a:rPr lang="en-US" dirty="0" smtClean="0">
                <a:solidFill>
                  <a:schemeClr val="accent3"/>
                </a:solidFill>
                <a:latin typeface="+mn-lt"/>
              </a:rPr>
            </a:br>
            <a:r>
              <a:rPr lang="en-US" dirty="0" smtClean="0">
                <a:solidFill>
                  <a:schemeClr val="accent3"/>
                </a:solidFill>
                <a:latin typeface="+mn-lt"/>
              </a:rPr>
              <a:t/>
            </a:r>
            <a:br>
              <a:rPr lang="en-US" dirty="0" smtClean="0">
                <a:solidFill>
                  <a:schemeClr val="accent3"/>
                </a:solidFill>
                <a:latin typeface="+mn-lt"/>
              </a:rPr>
            </a:br>
            <a:r>
              <a:rPr lang="en-US" dirty="0" smtClean="0"/>
              <a:t/>
            </a:r>
            <a:br>
              <a:rPr lang="en-US" dirty="0" smtClean="0"/>
            </a:br>
            <a:r>
              <a:rPr lang="en-US" sz="6000" dirty="0" smtClean="0">
                <a:solidFill>
                  <a:schemeClr val="accent3"/>
                </a:solidFill>
              </a:rPr>
              <a:t> </a:t>
            </a:r>
            <a:r>
              <a:rPr lang="en-US" dirty="0" smtClean="0">
                <a:solidFill>
                  <a:schemeClr val="accent3"/>
                </a:solidFill>
                <a:latin typeface="+mn-lt"/>
              </a:rPr>
              <a:t>“Risk Reduction”</a:t>
            </a:r>
            <a:endParaRPr lang="en-US" dirty="0">
              <a:latin typeface="+mn-lt"/>
            </a:endParaRPr>
          </a:p>
        </p:txBody>
      </p:sp>
      <p:sp>
        <p:nvSpPr>
          <p:cNvPr id="3" name="Subtitle 2"/>
          <p:cNvSpPr>
            <a:spLocks noGrp="1"/>
          </p:cNvSpPr>
          <p:nvPr>
            <p:ph type="subTitle" idx="1"/>
          </p:nvPr>
        </p:nvSpPr>
        <p:spPr>
          <a:xfrm>
            <a:off x="304800" y="1752600"/>
            <a:ext cx="8686800" cy="4724400"/>
          </a:xfrm>
        </p:spPr>
        <p:txBody>
          <a:bodyPr>
            <a:normAutofit/>
          </a:bodyPr>
          <a:lstStyle/>
          <a:p>
            <a:pPr marL="514350" lvl="0" indent="-514350" algn="l">
              <a:buFont typeface="+mj-lt"/>
              <a:buAutoNum type="arabicPeriod"/>
            </a:pPr>
            <a:r>
              <a:rPr lang="en-US" dirty="0" smtClean="0"/>
              <a:t>Identify the various risks agencies face.</a:t>
            </a:r>
          </a:p>
          <a:p>
            <a:pPr marL="514350" lvl="0" indent="-514350" algn="l">
              <a:buFont typeface="+mj-lt"/>
              <a:buAutoNum type="arabicPeriod"/>
            </a:pPr>
            <a:r>
              <a:rPr lang="en-US" dirty="0" smtClean="0"/>
              <a:t>Components of a comprehensive Risk Reduction Plan.</a:t>
            </a:r>
          </a:p>
          <a:p>
            <a:pPr marL="514350" lvl="0" indent="-514350" algn="l">
              <a:buFont typeface="+mj-lt"/>
              <a:buAutoNum type="arabicPeriod"/>
            </a:pPr>
            <a:r>
              <a:rPr lang="en-US" dirty="0" smtClean="0"/>
              <a:t>How to create a Crisis Plan.</a:t>
            </a:r>
          </a:p>
          <a:p>
            <a:pPr marL="514350" lvl="0" indent="-514350" algn="l">
              <a:buFont typeface="+mj-lt"/>
              <a:buAutoNum type="arabicPeriod"/>
            </a:pPr>
            <a:r>
              <a:rPr lang="en-US" dirty="0" smtClean="0"/>
              <a:t>How to create and complete a Sustainability Audit.</a:t>
            </a:r>
          </a:p>
          <a:p>
            <a:pPr marL="514350" lvl="0" indent="-514350" algn="l">
              <a:buFont typeface="+mj-lt"/>
              <a:buAutoNum type="arabicPeriod"/>
            </a:pPr>
            <a:r>
              <a:rPr lang="en-US" dirty="0" smtClean="0"/>
              <a:t>What a Nonprofit Compliance Checklist is.</a:t>
            </a:r>
          </a:p>
          <a:p>
            <a:pPr marL="514350" lvl="0" indent="-514350" algn="l">
              <a:buFont typeface="+mj-lt"/>
              <a:buAutoNum type="arabicPeriod"/>
            </a:pPr>
            <a:r>
              <a:rPr lang="en-US" dirty="0" smtClean="0"/>
              <a:t>How to develop a Document Destruction and Retention Policy.</a:t>
            </a:r>
          </a:p>
          <a:p>
            <a:pPr marL="514350" lvl="0" indent="-514350" algn="l">
              <a:buFont typeface="+mj-lt"/>
              <a:buAutoNum type="arabicPeriod"/>
            </a:pPr>
            <a:r>
              <a:rPr lang="en-US" dirty="0" smtClean="0"/>
              <a:t>Elements of a good Succession Plan.</a:t>
            </a:r>
          </a:p>
          <a:p>
            <a:pPr marL="514350" lvl="0" indent="-514350" algn="l">
              <a:buFont typeface="+mj-lt"/>
              <a:buAutoNum type="arabicPeriod"/>
            </a:pPr>
            <a:r>
              <a:rPr lang="en-US" dirty="0" smtClean="0"/>
              <a:t>Various other strategies to reduce risk to your agency.</a:t>
            </a:r>
          </a:p>
          <a:p>
            <a:pPr lvl="0" algn="l">
              <a:buFont typeface="Arial" pitchFamily="34" charset="0"/>
              <a:buChar char="•"/>
            </a:pPr>
            <a:endParaRPr lang="en-US" dirty="0" smtClean="0"/>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524000"/>
            <a:ext cx="8839200" cy="5334000"/>
          </a:xfrm>
        </p:spPr>
        <p:txBody>
          <a:bodyPr>
            <a:noAutofit/>
          </a:bodyPr>
          <a:lstStyle/>
          <a:p>
            <a:pPr>
              <a:buNone/>
            </a:pPr>
            <a:r>
              <a:rPr lang="en-US" sz="1600" b="1" u="sng" dirty="0" smtClean="0"/>
              <a:t>After Crisis Review:</a:t>
            </a:r>
            <a:r>
              <a:rPr lang="en-US" sz="1600" dirty="0" smtClean="0"/>
              <a:t>  </a:t>
            </a:r>
          </a:p>
          <a:p>
            <a:r>
              <a:rPr lang="en-US" sz="1600" dirty="0" smtClean="0"/>
              <a:t>The Post Crisis Review Meeting signals the transition to normal operations and that the crisis has ended.  The review is an opportunity to see what was learned for the crisis and provide update to risk management and crisis response planning.  </a:t>
            </a:r>
          </a:p>
          <a:p>
            <a:endParaRPr lang="en-US" sz="1600" dirty="0" smtClean="0"/>
          </a:p>
          <a:p>
            <a:pPr>
              <a:buNone/>
            </a:pPr>
            <a:r>
              <a:rPr lang="en-US" sz="2000" dirty="0" smtClean="0"/>
              <a:t>The review may answer the following questions:</a:t>
            </a:r>
          </a:p>
          <a:p>
            <a:pPr lvl="0"/>
            <a:r>
              <a:rPr lang="en-US" sz="2000" dirty="0" smtClean="0"/>
              <a:t>If any, what were the early warning signs of the crisis?</a:t>
            </a:r>
          </a:p>
          <a:p>
            <a:pPr lvl="0"/>
            <a:r>
              <a:rPr lang="en-US" sz="2000" dirty="0" smtClean="0"/>
              <a:t>Could we have recognized it earlier?</a:t>
            </a:r>
          </a:p>
          <a:p>
            <a:pPr lvl="0"/>
            <a:r>
              <a:rPr lang="en-US" sz="2000" dirty="0" smtClean="0"/>
              <a:t>What were our weaknesses and vulnerable points?</a:t>
            </a:r>
          </a:p>
          <a:p>
            <a:pPr lvl="0"/>
            <a:r>
              <a:rPr lang="en-US" sz="2000" dirty="0" smtClean="0"/>
              <a:t>How effective were our communications?</a:t>
            </a:r>
          </a:p>
          <a:p>
            <a:pPr lvl="0"/>
            <a:r>
              <a:rPr lang="en-US" sz="2000" dirty="0" smtClean="0"/>
              <a:t>Did we have the right people as the Point Person and Point Person Deputy?</a:t>
            </a:r>
          </a:p>
          <a:p>
            <a:pPr lvl="0"/>
            <a:r>
              <a:rPr lang="en-US" sz="2000" dirty="0" smtClean="0"/>
              <a:t>How well did our leaders function?</a:t>
            </a:r>
          </a:p>
          <a:p>
            <a:pPr lvl="0"/>
            <a:r>
              <a:rPr lang="en-US" sz="2000" dirty="0" smtClean="0"/>
              <a:t>What could we have done differently?</a:t>
            </a:r>
          </a:p>
          <a:p>
            <a:pPr lvl="0"/>
            <a:r>
              <a:rPr lang="en-US" sz="2000" dirty="0" smtClean="0"/>
              <a:t>How can we better prepare for a similar situation in the future?</a:t>
            </a:r>
          </a:p>
          <a:p>
            <a:pPr>
              <a:buNone/>
            </a:pPr>
            <a:endParaRPr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723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Sustainability Audit</a:t>
            </a:r>
            <a:endParaRPr lang="en-US" sz="4500" dirty="0">
              <a:latin typeface="+mn-lt"/>
            </a:endParaRPr>
          </a:p>
        </p:txBody>
      </p:sp>
      <p:sp>
        <p:nvSpPr>
          <p:cNvPr id="3" name="Content Placeholder 2"/>
          <p:cNvSpPr>
            <a:spLocks noGrp="1"/>
          </p:cNvSpPr>
          <p:nvPr>
            <p:ph idx="1"/>
          </p:nvPr>
        </p:nvSpPr>
        <p:spPr>
          <a:xfrm>
            <a:off x="304800" y="1600200"/>
            <a:ext cx="8610600" cy="5257800"/>
          </a:xfrm>
        </p:spPr>
        <p:txBody>
          <a:bodyPr>
            <a:normAutofit/>
          </a:bodyPr>
          <a:lstStyle/>
          <a:p>
            <a:pPr>
              <a:buNone/>
            </a:pPr>
            <a:r>
              <a:rPr lang="en-US" sz="2800" dirty="0" smtClean="0"/>
              <a:t>Takes an inventory of all of the policies, procedures and practices of an organization and compares these to the best practices in their industry.  </a:t>
            </a:r>
          </a:p>
          <a:p>
            <a:pPr>
              <a:buNone/>
            </a:pPr>
            <a:endParaRPr lang="en-US" sz="2800" dirty="0" smtClean="0"/>
          </a:p>
          <a:p>
            <a:pPr>
              <a:buNone/>
            </a:pPr>
            <a:r>
              <a:rPr lang="en-US" sz="2800" dirty="0" smtClean="0"/>
              <a:t>An audit is a gap analysis and a maturity analysis of the sustainability practices of an organization. </a:t>
            </a:r>
          </a:p>
          <a:p>
            <a:pPr>
              <a:buNone/>
            </a:pPr>
            <a:endParaRPr lang="en-US" sz="2800" dirty="0" smtClean="0"/>
          </a:p>
          <a:p>
            <a:pPr>
              <a:buNone/>
            </a:pPr>
            <a:r>
              <a:rPr lang="en-US" sz="2800" dirty="0" smtClean="0"/>
              <a:t>It is meant to document ‘what you are doing’ and ‘to what extent’ across a wide range of sustainability categories.</a:t>
            </a:r>
          </a:p>
          <a:p>
            <a:endParaRPr lang="en-US"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61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Sustainability Audit</a:t>
            </a:r>
            <a:endParaRPr lang="en-US" sz="4500" dirty="0">
              <a:latin typeface="+mn-lt"/>
            </a:endParaRPr>
          </a:p>
        </p:txBody>
      </p:sp>
      <p:pic>
        <p:nvPicPr>
          <p:cNvPr id="4" name="Content Placeholder 3" descr="gapanalysis.415.jpg"/>
          <p:cNvPicPr>
            <a:picLocks noGrp="1" noChangeAspect="1"/>
          </p:cNvPicPr>
          <p:nvPr>
            <p:ph idx="1"/>
          </p:nvPr>
        </p:nvPicPr>
        <p:blipFill>
          <a:blip r:embed="rId2" cstate="print"/>
          <a:stretch>
            <a:fillRect/>
          </a:stretch>
        </p:blipFill>
        <p:spPr>
          <a:xfrm>
            <a:off x="1066800" y="1676400"/>
            <a:ext cx="7162800" cy="4800600"/>
          </a:xfrm>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961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Sustainability Audit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1143000"/>
            <a:ext cx="9144000" cy="6096000"/>
          </a:xfrm>
        </p:spPr>
        <p:txBody>
          <a:bodyPr>
            <a:normAutofit fontScale="32500" lnSpcReduction="20000"/>
          </a:bodyPr>
          <a:lstStyle/>
          <a:p>
            <a:pPr lvl="0">
              <a:buNone/>
            </a:pPr>
            <a:r>
              <a:rPr lang="en-US" b="1" dirty="0" smtClean="0"/>
              <a:t>	</a:t>
            </a:r>
            <a:endParaRPr lang="en-US" sz="3600" dirty="0" smtClean="0"/>
          </a:p>
          <a:p>
            <a:pPr>
              <a:buNone/>
            </a:pPr>
            <a:r>
              <a:rPr lang="en-US" b="1" dirty="0" smtClean="0"/>
              <a:t>Organizational Sustainability Audit/Screening </a:t>
            </a:r>
          </a:p>
          <a:p>
            <a:pPr>
              <a:buNone/>
            </a:pPr>
            <a:r>
              <a:rPr lang="en-US" b="1" dirty="0" smtClean="0"/>
              <a:t>Date Conducted: _______________________________ </a:t>
            </a:r>
          </a:p>
          <a:p>
            <a:pPr>
              <a:buNone/>
            </a:pPr>
            <a:r>
              <a:rPr lang="en-US" b="1" dirty="0" smtClean="0"/>
              <a:t>Conducted By: _________________________________ 	</a:t>
            </a:r>
          </a:p>
          <a:p>
            <a:pPr>
              <a:buNone/>
            </a:pPr>
            <a:endParaRPr lang="en-US" sz="2800" b="1" dirty="0" smtClean="0"/>
          </a:p>
          <a:p>
            <a:pPr>
              <a:buNone/>
            </a:pPr>
            <a:r>
              <a:rPr lang="en-US" sz="2800" b="1" dirty="0" smtClean="0"/>
              <a:t>Organizational Identity </a:t>
            </a:r>
            <a:r>
              <a:rPr lang="en-US" sz="2800" dirty="0" smtClean="0"/>
              <a:t>	</a:t>
            </a:r>
          </a:p>
          <a:p>
            <a:r>
              <a:rPr lang="en-US" sz="2800" dirty="0" smtClean="0"/>
              <a:t>We have a vision that is the overarching dream for which our agency aims. 	</a:t>
            </a:r>
          </a:p>
          <a:p>
            <a:r>
              <a:rPr lang="en-US" sz="2800" dirty="0" smtClean="0"/>
              <a:t>We have a mission statement that tells others how the agency works towards realizing our vision. 	</a:t>
            </a:r>
          </a:p>
          <a:p>
            <a:r>
              <a:rPr lang="en-US" sz="2800" dirty="0" smtClean="0"/>
              <a:t>Our values tell the world how the agency operates, its philosophy and the core principles. 	</a:t>
            </a:r>
          </a:p>
          <a:p>
            <a:r>
              <a:rPr lang="en-US" sz="2800" dirty="0" smtClean="0"/>
              <a:t>We have identified our niche. 	</a:t>
            </a:r>
          </a:p>
          <a:p>
            <a:r>
              <a:rPr lang="en-US" sz="2800" dirty="0" smtClean="0"/>
              <a:t>Our agency is identifiable to the public through our logo and look of our publications. 	</a:t>
            </a:r>
          </a:p>
          <a:p>
            <a:r>
              <a:rPr lang="en-US" sz="2800" dirty="0" smtClean="0"/>
              <a:t>The leadership of the agency is well known and respected by community partners and leaders. 	</a:t>
            </a:r>
          </a:p>
          <a:p>
            <a:pPr>
              <a:buNone/>
            </a:pPr>
            <a:endParaRPr lang="en-US" sz="2800" b="1" dirty="0" smtClean="0"/>
          </a:p>
          <a:p>
            <a:pPr>
              <a:buNone/>
            </a:pPr>
            <a:r>
              <a:rPr lang="en-US" sz="2800" b="1" dirty="0" smtClean="0"/>
              <a:t>Accountability </a:t>
            </a:r>
            <a:r>
              <a:rPr lang="en-US" sz="2800" dirty="0" smtClean="0"/>
              <a:t>	</a:t>
            </a:r>
          </a:p>
          <a:p>
            <a:r>
              <a:rPr lang="en-US" sz="2800" dirty="0" smtClean="0"/>
              <a:t>We check our compliance with all IRS 501c3 requirements at least annually. 	</a:t>
            </a:r>
          </a:p>
          <a:p>
            <a:r>
              <a:rPr lang="en-US" sz="2800" dirty="0" smtClean="0"/>
              <a:t>We have a checklist for all contract, grant, and program requirements and deliverables and ensure our compliance on at least quarterly. 	</a:t>
            </a:r>
          </a:p>
          <a:p>
            <a:r>
              <a:rPr lang="en-US" sz="2800" dirty="0" smtClean="0"/>
              <a:t>We can justify all expenditures and back them up with a receipt tied directly to a specific funding source. 	</a:t>
            </a:r>
          </a:p>
          <a:p>
            <a:r>
              <a:rPr lang="en-US" sz="2800" dirty="0" smtClean="0"/>
              <a:t>We have an outside audit once a year. 	</a:t>
            </a:r>
          </a:p>
          <a:p>
            <a:r>
              <a:rPr lang="en-US" sz="2800" dirty="0" smtClean="0"/>
              <a:t>The Board of Directors approves an annual budget. 	</a:t>
            </a:r>
          </a:p>
          <a:p>
            <a:r>
              <a:rPr lang="en-US" sz="2800" dirty="0" smtClean="0"/>
              <a:t>The Executive Director provides financial reports at the Board meetings. 	</a:t>
            </a:r>
          </a:p>
          <a:p>
            <a:pPr>
              <a:buNone/>
            </a:pPr>
            <a:endParaRPr lang="en-US" sz="2800" b="1" dirty="0" smtClean="0"/>
          </a:p>
          <a:p>
            <a:pPr>
              <a:buNone/>
            </a:pPr>
            <a:r>
              <a:rPr lang="en-US" sz="2800" b="1" dirty="0" smtClean="0"/>
              <a:t>Financial Security </a:t>
            </a:r>
            <a:endParaRPr lang="en-US" sz="2800" dirty="0" smtClean="0"/>
          </a:p>
          <a:p>
            <a:r>
              <a:rPr lang="en-US" sz="2800" dirty="0" smtClean="0"/>
              <a:t>We know exactly how much money we need to sustain our work for the upcoming year. 	</a:t>
            </a:r>
          </a:p>
          <a:p>
            <a:r>
              <a:rPr lang="en-US" sz="2800" dirty="0" smtClean="0"/>
              <a:t>We know what it costs to run our organization of one month. 	</a:t>
            </a:r>
          </a:p>
          <a:p>
            <a:r>
              <a:rPr lang="en-US" sz="2800" dirty="0" smtClean="0"/>
              <a:t>We have operating funds on hand or available for the next 3 months. 	</a:t>
            </a:r>
          </a:p>
          <a:p>
            <a:r>
              <a:rPr lang="en-US" sz="2800" dirty="0" smtClean="0"/>
              <a:t>No one funding source makes up more than 30% of our budget. 	</a:t>
            </a:r>
          </a:p>
          <a:p>
            <a:r>
              <a:rPr lang="en-US" sz="2800" dirty="0" smtClean="0"/>
              <a:t>We have had more revenue than expenses in the last 7 out of 10 years. 	</a:t>
            </a:r>
          </a:p>
          <a:p>
            <a:r>
              <a:rPr lang="en-US" sz="2800" dirty="0" smtClean="0"/>
              <a:t>We actively seek to identify methods of leveraging our resources 	</a:t>
            </a:r>
          </a:p>
          <a:p>
            <a:r>
              <a:rPr lang="en-US" sz="2800" dirty="0" smtClean="0"/>
              <a:t>We have a financial investment strategy and policies. 	</a:t>
            </a:r>
          </a:p>
          <a:p>
            <a:pPr>
              <a:buNone/>
            </a:pPr>
            <a:endParaRPr lang="en-US" sz="2800" b="1" dirty="0" smtClean="0"/>
          </a:p>
          <a:p>
            <a:pPr>
              <a:buNone/>
            </a:pPr>
            <a:r>
              <a:rPr lang="en-US" sz="2800" b="1" dirty="0" smtClean="0"/>
              <a:t>Organizational Operations </a:t>
            </a:r>
            <a:endParaRPr lang="en-US" sz="2800" dirty="0" smtClean="0"/>
          </a:p>
          <a:p>
            <a:r>
              <a:rPr lang="en-US" sz="2800" dirty="0" smtClean="0"/>
              <a:t>We have a current strategic plan and update it on a regular basis. 	</a:t>
            </a:r>
          </a:p>
          <a:p>
            <a:r>
              <a:rPr lang="en-US" sz="2800" dirty="0" smtClean="0"/>
              <a:t>As part of the strategic planning process we assess the external environment and analyze the internal strengths and weaknesses. 	</a:t>
            </a:r>
          </a:p>
          <a:p>
            <a:r>
              <a:rPr lang="en-US" sz="2800" dirty="0" smtClean="0"/>
              <a:t>Our mission, vision and niche are revisited on a regular basis to assess whether they are still relevant. 	</a:t>
            </a:r>
          </a:p>
          <a:p>
            <a:r>
              <a:rPr lang="en-US" sz="2800" dirty="0" smtClean="0"/>
              <a:t>We have long term goals and objectives aligned to help us reach our goals. 	</a:t>
            </a:r>
          </a:p>
          <a:p>
            <a:r>
              <a:rPr lang="en-US" sz="2800" dirty="0" smtClean="0"/>
              <a:t>Operating plans are developed each year in alignment with the strategic plan. 	</a:t>
            </a:r>
          </a:p>
          <a:p>
            <a:r>
              <a:rPr lang="en-US" sz="2800" dirty="0" smtClean="0"/>
              <a:t>We have the necessary staff or volunteers to accomplish our mission. 	</a:t>
            </a:r>
          </a:p>
          <a:p>
            <a:r>
              <a:rPr lang="en-US" sz="2800" dirty="0" smtClean="0"/>
              <a:t>We have the staff that was outlined in funded grant applications. 	</a:t>
            </a:r>
          </a:p>
          <a:p>
            <a:r>
              <a:rPr lang="en-US" sz="2800" dirty="0" smtClean="0"/>
              <a:t>We have written organizational policies and procedures that are updated annually. 	</a:t>
            </a:r>
          </a:p>
          <a:p>
            <a:r>
              <a:rPr lang="en-US" sz="2800" dirty="0" smtClean="0"/>
              <a:t>We have the necessary office space and equipment to accomplish our mission. 	</a:t>
            </a:r>
          </a:p>
          <a:p>
            <a:r>
              <a:rPr lang="en-US" sz="2800" dirty="0" smtClean="0"/>
              <a:t> We do an annual review of all organizational operations and strategize ways to strengthen the organization. </a:t>
            </a:r>
          </a:p>
          <a:p>
            <a:endParaRPr lang="en-US"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1" end="2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2" end="2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3" end="2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4" end="2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5" end="2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6" end="2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7" end="2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0" end="3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31" end="3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32" end="3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3" end="3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34" end="3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35" end="3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36" end="3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37" end="3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xEl>
                                              <p:pRg st="38" end="3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39" end="3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40" end="4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Sustainability Audit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1524000"/>
            <a:ext cx="9144000" cy="5334000"/>
          </a:xfrm>
        </p:spPr>
        <p:txBody>
          <a:bodyPr>
            <a:normAutofit fontScale="40000" lnSpcReduction="20000"/>
          </a:bodyPr>
          <a:lstStyle/>
          <a:p>
            <a:pPr>
              <a:buNone/>
            </a:pPr>
            <a:r>
              <a:rPr lang="en-US" dirty="0" smtClean="0"/>
              <a:t>	</a:t>
            </a:r>
          </a:p>
          <a:p>
            <a:pPr>
              <a:buNone/>
            </a:pPr>
            <a:r>
              <a:rPr lang="en-US" sz="3400" b="1" dirty="0" smtClean="0"/>
              <a:t>Relationships </a:t>
            </a:r>
            <a:r>
              <a:rPr lang="en-US" sz="3400" dirty="0" smtClean="0"/>
              <a:t>	</a:t>
            </a:r>
          </a:p>
          <a:p>
            <a:r>
              <a:rPr lang="en-US" sz="3400" dirty="0" smtClean="0"/>
              <a:t>We have the partners necessary to reach our mission and vision. 	</a:t>
            </a:r>
          </a:p>
          <a:p>
            <a:r>
              <a:rPr lang="en-US" sz="3400" dirty="0" smtClean="0"/>
              <a:t>We have an outreach plan to engage our target populations. 	</a:t>
            </a:r>
          </a:p>
          <a:p>
            <a:r>
              <a:rPr lang="en-US" sz="3400" dirty="0" smtClean="0"/>
              <a:t>We ensure the voice of underrepresented populations in all levels of our organizations planning, development, and evaluation. 	</a:t>
            </a:r>
          </a:p>
          <a:p>
            <a:r>
              <a:rPr lang="en-US" sz="3400" dirty="0" smtClean="0"/>
              <a:t>Our organizational governance is comprised of the populations we serve. 	</a:t>
            </a:r>
          </a:p>
          <a:p>
            <a:r>
              <a:rPr lang="en-US" sz="3400" dirty="0" smtClean="0"/>
              <a:t>We do an annual survey of the perceptions of the populations and communities we serve, our partners, and funders and make necessary adjustments to improve our capacity, outreach, and visibility. 	</a:t>
            </a:r>
          </a:p>
          <a:p>
            <a:pPr>
              <a:buNone/>
            </a:pPr>
            <a:endParaRPr lang="en-US" sz="3400" b="1" dirty="0" smtClean="0"/>
          </a:p>
          <a:p>
            <a:pPr>
              <a:buNone/>
            </a:pPr>
            <a:r>
              <a:rPr lang="en-US" sz="3400" b="1" dirty="0" smtClean="0"/>
              <a:t>Board of Directors </a:t>
            </a:r>
            <a:r>
              <a:rPr lang="en-US" sz="3400" dirty="0" smtClean="0"/>
              <a:t>	</a:t>
            </a:r>
          </a:p>
          <a:p>
            <a:r>
              <a:rPr lang="en-US" sz="3400" dirty="0" smtClean="0"/>
              <a:t>A needs assessment is conducted annually. 	</a:t>
            </a:r>
          </a:p>
          <a:p>
            <a:r>
              <a:rPr lang="en-US" sz="3400" dirty="0" smtClean="0"/>
              <a:t>The Board conducts a self-evaluation each year. 	</a:t>
            </a:r>
          </a:p>
          <a:p>
            <a:r>
              <a:rPr lang="en-US" sz="3400" dirty="0" smtClean="0"/>
              <a:t>Board recruitment is an on-going process and is tasked to a sub-committee of the Board. 	</a:t>
            </a:r>
          </a:p>
          <a:p>
            <a:r>
              <a:rPr lang="en-US" sz="3400" dirty="0" smtClean="0"/>
              <a:t>All new board members are provided an orientation to the agency. 	</a:t>
            </a:r>
          </a:p>
          <a:p>
            <a:r>
              <a:rPr lang="en-US" sz="3400" dirty="0" smtClean="0"/>
              <a:t>Board members are nurtured and cultivated with the goal of creating strong team relationships. 	</a:t>
            </a:r>
          </a:p>
          <a:p>
            <a:pPr>
              <a:buNone/>
            </a:pPr>
            <a:endParaRPr lang="en-US" sz="3400" b="1" dirty="0" smtClean="0"/>
          </a:p>
          <a:p>
            <a:pPr>
              <a:buNone/>
            </a:pPr>
            <a:r>
              <a:rPr lang="en-US" sz="3400" b="1" dirty="0" smtClean="0"/>
              <a:t>Staff Development and Culture </a:t>
            </a:r>
          </a:p>
          <a:p>
            <a:r>
              <a:rPr lang="en-US" sz="3400" dirty="0" smtClean="0"/>
              <a:t>Needs assessment, evaluation and review, training, team building 	</a:t>
            </a:r>
          </a:p>
          <a:p>
            <a:r>
              <a:rPr lang="en-US" sz="3400" dirty="0" smtClean="0"/>
              <a:t>Management regularly communicates with staff to assess staff needs. 	</a:t>
            </a:r>
          </a:p>
          <a:p>
            <a:r>
              <a:rPr lang="en-US" sz="3400" dirty="0" smtClean="0"/>
              <a:t>Staff is provided with regular feedback regarding their performance. 	</a:t>
            </a:r>
          </a:p>
          <a:p>
            <a:r>
              <a:rPr lang="en-US" sz="3400" dirty="0" smtClean="0"/>
              <a:t>Staff receives the necessary training to be effective in their positions. 	</a:t>
            </a:r>
          </a:p>
          <a:p>
            <a:r>
              <a:rPr lang="en-US" sz="3400" dirty="0" smtClean="0"/>
              <a:t>Intentional team building efforts are built into the agency’s strategic/operating plan(s). 	</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Sustainability Audit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5" name="TextBox 4"/>
          <p:cNvSpPr txBox="1"/>
          <p:nvPr/>
        </p:nvSpPr>
        <p:spPr>
          <a:xfrm>
            <a:off x="4495800" y="1524001"/>
            <a:ext cx="4495800" cy="923330"/>
          </a:xfrm>
          <a:prstGeom prst="rect">
            <a:avLst/>
          </a:prstGeom>
          <a:noFill/>
        </p:spPr>
        <p:txBody>
          <a:bodyPr wrap="square" rtlCol="0">
            <a:spAutoFit/>
          </a:bodyPr>
          <a:lstStyle/>
          <a:p>
            <a:r>
              <a:rPr lang="en-US" dirty="0" smtClean="0"/>
              <a:t> </a:t>
            </a:r>
          </a:p>
          <a:p>
            <a:r>
              <a:rPr lang="en-US" dirty="0" smtClean="0"/>
              <a:t>  </a:t>
            </a:r>
          </a:p>
          <a:p>
            <a:r>
              <a:rPr lang="en-US" dirty="0" smtClean="0"/>
              <a:t> </a:t>
            </a:r>
            <a:endParaRPr lang="en-US" dirty="0"/>
          </a:p>
        </p:txBody>
      </p:sp>
      <p:sp>
        <p:nvSpPr>
          <p:cNvPr id="6" name="Content Placeholder 5"/>
          <p:cNvSpPr>
            <a:spLocks noGrp="1"/>
          </p:cNvSpPr>
          <p:nvPr>
            <p:ph idx="1"/>
          </p:nvPr>
        </p:nvSpPr>
        <p:spPr/>
        <p:txBody>
          <a:bodyPr/>
          <a:lstStyle/>
          <a:p>
            <a:pPr>
              <a:buNone/>
            </a:pPr>
            <a:r>
              <a:rPr lang="en-US" b="1" dirty="0" smtClean="0"/>
              <a:t>Areas of Concern or Need of Focus: </a:t>
            </a:r>
          </a:p>
          <a:p>
            <a:pPr>
              <a:buNone/>
            </a:pPr>
            <a:endParaRPr lang="en-US" b="1" dirty="0" smtClean="0"/>
          </a:p>
          <a:p>
            <a:r>
              <a:rPr lang="en-US" b="1" dirty="0" smtClean="0"/>
              <a:t>Organizational Identity 	</a:t>
            </a:r>
          </a:p>
          <a:p>
            <a:r>
              <a:rPr lang="en-US" b="1" dirty="0" smtClean="0"/>
              <a:t>Accountability</a:t>
            </a:r>
          </a:p>
          <a:p>
            <a:r>
              <a:rPr lang="en-US" b="1" dirty="0" smtClean="0"/>
              <a:t>Financial Security	</a:t>
            </a:r>
          </a:p>
          <a:p>
            <a:r>
              <a:rPr lang="en-US" b="1" dirty="0" smtClean="0"/>
              <a:t>Organizational Operations 	</a:t>
            </a:r>
          </a:p>
          <a:p>
            <a:r>
              <a:rPr lang="en-US" b="1" dirty="0" smtClean="0"/>
              <a:t>Relationships</a:t>
            </a:r>
          </a:p>
          <a:p>
            <a:r>
              <a:rPr lang="en-US" b="1" dirty="0" smtClean="0"/>
              <a:t>Board of Directors	</a:t>
            </a:r>
          </a:p>
          <a:p>
            <a:r>
              <a:rPr lang="en-US" b="1" dirty="0" smtClean="0"/>
              <a:t>Staff Development and Culture 	</a:t>
            </a:r>
          </a:p>
          <a:p>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685800"/>
          </a:xfrm>
        </p:spPr>
        <p:txBody>
          <a:bodyPr>
            <a:noAutofit/>
          </a:bodyPr>
          <a:lstStyle/>
          <a:p>
            <a:pPr algn="ctr"/>
            <a:r>
              <a:rPr lang="en-US" sz="4000" b="1" dirty="0" smtClean="0">
                <a:solidFill>
                  <a:schemeClr val="accent3"/>
                </a:solidFill>
                <a:effectLst>
                  <a:outerShdw blurRad="38100" dist="38100" dir="2700000" algn="tl">
                    <a:srgbClr val="000000">
                      <a:alpha val="43137"/>
                    </a:srgbClr>
                  </a:outerShdw>
                </a:effectLst>
                <a:latin typeface="+mn-lt"/>
              </a:rPr>
              <a:t>Non Profit Compliance Checklist</a:t>
            </a:r>
            <a:endParaRPr lang="en-US" sz="40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838200"/>
            <a:ext cx="8839200" cy="6019800"/>
          </a:xfrm>
        </p:spPr>
        <p:txBody>
          <a:bodyPr>
            <a:normAutofit fontScale="25000" lnSpcReduction="20000"/>
          </a:bodyPr>
          <a:lstStyle/>
          <a:p>
            <a:endParaRPr lang="en-US" dirty="0" smtClean="0"/>
          </a:p>
          <a:p>
            <a:pPr>
              <a:buNone/>
            </a:pPr>
            <a:endParaRPr lang="en-US" sz="4000" b="1" dirty="0" smtClean="0"/>
          </a:p>
          <a:p>
            <a:pPr>
              <a:buNone/>
            </a:pPr>
            <a:endParaRPr lang="en-US" sz="4000" b="1" dirty="0" smtClean="0"/>
          </a:p>
          <a:p>
            <a:pPr>
              <a:buNone/>
            </a:pPr>
            <a:r>
              <a:rPr lang="en-US" sz="4000" b="1" dirty="0" smtClean="0"/>
              <a:t>Required Disclosures 	</a:t>
            </a:r>
          </a:p>
          <a:p>
            <a:r>
              <a:rPr lang="en-US" sz="4000" dirty="0" smtClean="0"/>
              <a:t>Do the Office Administrator and Executive Director understand that the Form 990, schedules, and attachments must be made available to the public upon request and on the same day as requested? </a:t>
            </a:r>
            <a:r>
              <a:rPr lang="en-US" sz="4000" b="1" dirty="0" smtClean="0"/>
              <a:t>	 	</a:t>
            </a:r>
          </a:p>
          <a:p>
            <a:r>
              <a:rPr lang="en-US" sz="4000" dirty="0" smtClean="0"/>
              <a:t>Are the Form 990, schedules and attachments available to public upon request? 		</a:t>
            </a:r>
          </a:p>
          <a:p>
            <a:r>
              <a:rPr lang="en-US" sz="4000" dirty="0" smtClean="0"/>
              <a:t>Do the Office Administrator and Executive Director understand that the letter from the IRS ruling that the agency has exempt status must be made available to the public upon request and on the same day as requested? 	 	</a:t>
            </a:r>
          </a:p>
          <a:p>
            <a:r>
              <a:rPr lang="en-US" sz="4000" dirty="0" smtClean="0"/>
              <a:t>Is the letter from the IRS ruling that the agency has exempt status made available to the public upon request? 	 	</a:t>
            </a:r>
          </a:p>
          <a:p>
            <a:r>
              <a:rPr lang="en-US" sz="4000" dirty="0" smtClean="0"/>
              <a:t>Is a disclosure statement provided to all contributors who donate more than $75 with the donor receiving a good and/or service? </a:t>
            </a:r>
          </a:p>
          <a:p>
            <a:pPr>
              <a:buNone/>
            </a:pPr>
            <a:r>
              <a:rPr lang="en-US" sz="4000" dirty="0" smtClean="0"/>
              <a:t>	 	</a:t>
            </a:r>
          </a:p>
          <a:p>
            <a:pPr>
              <a:buNone/>
            </a:pPr>
            <a:r>
              <a:rPr lang="en-US" sz="4000" b="1" dirty="0" smtClean="0"/>
              <a:t>Potentially Jeopardizing Activities 	</a:t>
            </a:r>
          </a:p>
          <a:p>
            <a:r>
              <a:rPr lang="en-US" sz="4000" dirty="0" smtClean="0"/>
              <a:t>Does the agency refrain from participating in political campaigns? </a:t>
            </a:r>
            <a:r>
              <a:rPr lang="en-US" sz="4000" b="1" dirty="0" smtClean="0"/>
              <a:t>		</a:t>
            </a:r>
          </a:p>
          <a:p>
            <a:r>
              <a:rPr lang="en-US" sz="4000" dirty="0" smtClean="0"/>
              <a:t>Are lobbying activities restricted to an insubstantial part of its activities? 	 	</a:t>
            </a:r>
          </a:p>
          <a:p>
            <a:r>
              <a:rPr lang="en-US" sz="4000" dirty="0" smtClean="0"/>
              <a:t>Does the agency ensure that earnings do not benefit private shareholders or individuals? 	 	</a:t>
            </a:r>
          </a:p>
          <a:p>
            <a:r>
              <a:rPr lang="en-US" sz="4000" dirty="0" smtClean="0"/>
              <a:t>Does the agency provide commercial-type insurance as a substantial part of its activities? 	 	</a:t>
            </a:r>
          </a:p>
          <a:p>
            <a:r>
              <a:rPr lang="en-US" sz="4000" dirty="0" smtClean="0"/>
              <a:t>Does the agency operate for the benefit of private interests such as the founder, the founder’s family, shareholders or persons controlled by such interests? 		</a:t>
            </a:r>
          </a:p>
          <a:p>
            <a:r>
              <a:rPr lang="en-US" sz="4000" dirty="0" smtClean="0"/>
              <a:t>Does the agency operate for a primary purpose not related to its exempt purpose? 	 	</a:t>
            </a:r>
          </a:p>
          <a:p>
            <a:r>
              <a:rPr lang="en-US" sz="4000" dirty="0" smtClean="0"/>
              <a:t>Does the agency have a purpose or activities that are illegal or violate fundamental public policy? </a:t>
            </a:r>
          </a:p>
          <a:p>
            <a:pPr>
              <a:buNone/>
            </a:pPr>
            <a:r>
              <a:rPr lang="en-US" sz="4000" dirty="0" smtClean="0"/>
              <a:t>		</a:t>
            </a:r>
          </a:p>
          <a:p>
            <a:pPr>
              <a:buNone/>
            </a:pPr>
            <a:r>
              <a:rPr lang="en-US" sz="4000" b="1" dirty="0" smtClean="0"/>
              <a:t>Required Filings </a:t>
            </a:r>
          </a:p>
          <a:p>
            <a:r>
              <a:rPr lang="en-US" sz="4000" dirty="0" smtClean="0"/>
              <a:t>Is an annual 990 tax return filed? </a:t>
            </a:r>
            <a:r>
              <a:rPr lang="en-US" sz="4000" b="1" dirty="0" smtClean="0"/>
              <a:t>		</a:t>
            </a:r>
          </a:p>
          <a:p>
            <a:r>
              <a:rPr lang="en-US" sz="4000" dirty="0" smtClean="0"/>
              <a:t>Does the agency receive unrelated business income tax? 	 	</a:t>
            </a:r>
          </a:p>
          <a:p>
            <a:r>
              <a:rPr lang="en-US" sz="4000" dirty="0" smtClean="0"/>
              <a:t>If the agency receives unrelated business income tax is the form 990-T filed? </a:t>
            </a:r>
          </a:p>
          <a:p>
            <a:pPr>
              <a:buNone/>
            </a:pPr>
            <a:r>
              <a:rPr lang="en-US" sz="4000" dirty="0" smtClean="0"/>
              <a:t>	 	</a:t>
            </a:r>
          </a:p>
          <a:p>
            <a:pPr>
              <a:buNone/>
            </a:pPr>
            <a:r>
              <a:rPr lang="en-US" sz="4000" b="1" dirty="0" smtClean="0"/>
              <a:t>Employment Taxes 	</a:t>
            </a:r>
          </a:p>
          <a:p>
            <a:r>
              <a:rPr lang="en-US" sz="4000" dirty="0" smtClean="0"/>
              <a:t>Is the Executive Director properly trained to understand the difference between an individual being an independent contractor or an employee? </a:t>
            </a:r>
            <a:r>
              <a:rPr lang="en-US" sz="4000" b="1" dirty="0" smtClean="0"/>
              <a:t>	 </a:t>
            </a:r>
          </a:p>
          <a:p>
            <a:r>
              <a:rPr lang="en-US" sz="4000" dirty="0" smtClean="0"/>
              <a:t>Does the agency withhold and make payments of federal income taxes, social security taxes and Medicare taxes? 	 	</a:t>
            </a:r>
          </a:p>
          <a:p>
            <a:r>
              <a:rPr lang="en-US" sz="4000" dirty="0" smtClean="0"/>
              <a:t>Are employees who have no federal income tax withheld notified that they may be able to claim the Earned Income Credit? 	 	</a:t>
            </a:r>
          </a:p>
          <a:p>
            <a:r>
              <a:rPr lang="en-US" sz="4000" dirty="0" smtClean="0"/>
              <a:t>Does the agency file Form 941 quarterly? 	 	</a:t>
            </a:r>
          </a:p>
          <a:p>
            <a:r>
              <a:rPr lang="en-US" sz="4000" dirty="0" smtClean="0"/>
              <a:t>Does the agency provide W-2s to all employees before January 31? 	 	</a:t>
            </a:r>
          </a:p>
          <a:p>
            <a:r>
              <a:rPr lang="en-US" sz="4000" dirty="0" smtClean="0"/>
              <a:t>Does the agency provide Form W-3 to the Social Security Administration by the last day of February? (If filed electronically the form may be submitted by March 31.) 	</a:t>
            </a:r>
          </a:p>
          <a:p>
            <a:r>
              <a:rPr lang="en-US" sz="4000" dirty="0" smtClean="0"/>
              <a:t>Does the agency submit Form 1099-misc as needed? 	 </a:t>
            </a:r>
          </a:p>
          <a:p>
            <a:pPr>
              <a:buNone/>
            </a:pPr>
            <a:r>
              <a:rPr lang="en-US" sz="4000" dirty="0" smtClean="0"/>
              <a:t>	</a:t>
            </a:r>
          </a:p>
          <a:p>
            <a:pPr>
              <a:buNone/>
            </a:pPr>
            <a:r>
              <a:rPr lang="en-US" sz="4000" b="1" dirty="0" smtClean="0"/>
              <a:t>Retirement Plan Compliance 	</a:t>
            </a:r>
          </a:p>
          <a:p>
            <a:r>
              <a:rPr lang="en-US" sz="4000" b="1" dirty="0" smtClean="0"/>
              <a:t>Does the agency meet all retirement plan requirements? 		</a:t>
            </a:r>
          </a:p>
          <a:p>
            <a:pPr>
              <a:buNone/>
            </a:pPr>
            <a:endParaRPr lang="en-US" sz="4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4" end="2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5" end="2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6" end="2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7" end="2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8" end="2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9" end="2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30" end="3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31" end="3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32" end="3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33" end="3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34" end="3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dirty="0">
              <a:latin typeface="+mn-lt"/>
            </a:endParaRPr>
          </a:p>
        </p:txBody>
      </p:sp>
      <p:pic>
        <p:nvPicPr>
          <p:cNvPr id="4" name="Content Placeholder 3" descr="document destruction.415.png"/>
          <p:cNvPicPr>
            <a:picLocks noGrp="1" noChangeAspect="1"/>
          </p:cNvPicPr>
          <p:nvPr>
            <p:ph idx="1"/>
          </p:nvPr>
        </p:nvPicPr>
        <p:blipFill>
          <a:blip r:embed="rId2" cstate="print"/>
          <a:stretch>
            <a:fillRect/>
          </a:stretch>
        </p:blipFill>
        <p:spPr>
          <a:xfrm>
            <a:off x="1295400" y="2438400"/>
            <a:ext cx="6781800" cy="4191000"/>
          </a:xfrm>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72312"/>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935480"/>
            <a:ext cx="8763000" cy="4922520"/>
          </a:xfrm>
        </p:spPr>
        <p:txBody>
          <a:bodyPr>
            <a:normAutofit fontScale="47500" lnSpcReduction="20000"/>
          </a:bodyPr>
          <a:lstStyle/>
          <a:p>
            <a:endParaRPr lang="en-US" dirty="0" smtClean="0"/>
          </a:p>
          <a:p>
            <a:pPr>
              <a:buNone/>
            </a:pPr>
            <a:r>
              <a:rPr lang="en-US" dirty="0" smtClean="0"/>
              <a:t> </a:t>
            </a:r>
            <a:r>
              <a:rPr lang="en-US" b="1" dirty="0" smtClean="0"/>
              <a:t>Purpose</a:t>
            </a:r>
            <a:r>
              <a:rPr lang="en-US" dirty="0" smtClean="0"/>
              <a:t>: The purpose of this policy is to eliminate accidental or innocent destruction of records, ensure that agency manages data in an efficient and effective manner, maintains historical records related to its financial and administrative operations, and purges documents as part of its normal management process. By establishing a specific timeline for document purging, this shall also ensure compliance with the Sarbanes-Oxley Act, which prohibits the alterations, falsification or destruction of documents that are part of any official proceeding. </a:t>
            </a:r>
          </a:p>
          <a:p>
            <a:endParaRPr lang="en-US" dirty="0" smtClean="0"/>
          </a:p>
          <a:p>
            <a:pPr>
              <a:buNone/>
            </a:pPr>
            <a:r>
              <a:rPr lang="en-US" b="1" dirty="0" smtClean="0"/>
              <a:t>“Record” and “Document”: </a:t>
            </a:r>
            <a:r>
              <a:rPr lang="en-US" dirty="0" smtClean="0"/>
              <a:t>Refers to any item listed in the table below, in either hard copy, or electronic form. Electronic files also include those in audio/visual or emailed forms. </a:t>
            </a:r>
          </a:p>
          <a:p>
            <a:pPr>
              <a:buNone/>
            </a:pPr>
            <a:endParaRPr lang="en-US" dirty="0" smtClean="0"/>
          </a:p>
          <a:p>
            <a:pPr>
              <a:buNone/>
            </a:pPr>
            <a:r>
              <a:rPr lang="en-US" dirty="0" smtClean="0"/>
              <a:t> </a:t>
            </a:r>
            <a:r>
              <a:rPr lang="en-US" b="1" dirty="0" smtClean="0"/>
              <a:t>Labeling and Storage</a:t>
            </a:r>
            <a:r>
              <a:rPr lang="en-US" dirty="0" smtClean="0"/>
              <a:t>: All files, both hard copy and electronic, shall be labeled by topic and year (if applicable). Electronic copies shall be saved in appropriate folders on appropriate computer. Hard copies shall be stored in file cabinets, or archived in the storage unit in Pasco. If documents of similar type and with the same retention and destruction requirements are stored together, they shall also be labeled with a “destroy after” date so that they do not have to be reviewed additional times. </a:t>
            </a:r>
          </a:p>
          <a:p>
            <a:pPr>
              <a:buNone/>
            </a:pPr>
            <a:endParaRPr lang="en-US" b="1" dirty="0" smtClean="0"/>
          </a:p>
          <a:p>
            <a:pPr>
              <a:buNone/>
            </a:pPr>
            <a:r>
              <a:rPr lang="en-US" b="1" dirty="0" smtClean="0"/>
              <a:t>Review and Purging: </a:t>
            </a:r>
            <a:r>
              <a:rPr lang="en-US" dirty="0" smtClean="0"/>
              <a:t>Review and purging of files may take place in an ongoing manner, but must occur at least every two years in odd numbered years, and must follow the minimum retention requirements stated below. Such review and purging must also occur prior to archival storage of any files</a:t>
            </a:r>
            <a:r>
              <a:rPr lang="en-US" b="1" dirty="0" smtClean="0"/>
              <a:t>. </a:t>
            </a:r>
          </a:p>
          <a:p>
            <a:pPr>
              <a:buNone/>
            </a:pPr>
            <a:endParaRPr lang="en-US" b="1" dirty="0" smtClean="0"/>
          </a:p>
          <a:p>
            <a:pPr>
              <a:buNone/>
            </a:pPr>
            <a:r>
              <a:rPr lang="en-US" b="1" dirty="0" smtClean="0"/>
              <a:t>Document Drafts</a:t>
            </a:r>
            <a:r>
              <a:rPr lang="en-US" dirty="0" smtClean="0"/>
              <a:t>: Once the final copy of a document has been completed, the drafts may be recycled or deleted, unless they are documents of legal value. For documents determined to be of legal value, drafts containing comments shall be saved for a minimum of two years, and drafts without comment may be destroyed once the final version is complete. </a:t>
            </a:r>
          </a:p>
          <a:p>
            <a:pPr>
              <a:buNone/>
            </a:pPr>
            <a:endParaRPr lang="en-US" b="1" dirty="0" smtClean="0"/>
          </a:p>
          <a:p>
            <a:pPr>
              <a:buNone/>
            </a:pPr>
            <a:r>
              <a:rPr lang="en-US" b="1" dirty="0" smtClean="0"/>
              <a:t>Compliance: </a:t>
            </a:r>
            <a:r>
              <a:rPr lang="en-US" dirty="0" smtClean="0"/>
              <a:t>Failure on the part of employees to follow this policy can result in possible civil and criminal sanctions against the SARC and its employees and possible disciplinary action against responsible individuals. The Executive Director will periodically review these procedures with legal counsel or the </a:t>
            </a:r>
          </a:p>
          <a:p>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447800"/>
            <a:ext cx="8839200" cy="5257800"/>
          </a:xfrm>
        </p:spPr>
        <p:txBody>
          <a:bodyPr>
            <a:normAutofit fontScale="85000" lnSpcReduction="10000"/>
          </a:bodyPr>
          <a:lstStyle/>
          <a:p>
            <a:endParaRPr lang="en-US" dirty="0" smtClean="0"/>
          </a:p>
          <a:p>
            <a:pPr>
              <a:buNone/>
            </a:pPr>
            <a:r>
              <a:rPr lang="en-US" dirty="0" smtClean="0"/>
              <a:t> </a:t>
            </a:r>
            <a:r>
              <a:rPr lang="en-US" b="1" i="1" dirty="0" smtClean="0"/>
              <a:t>Corporate Records 				Retention Requirement 	</a:t>
            </a:r>
          </a:p>
          <a:p>
            <a:r>
              <a:rPr lang="en-US" dirty="0" smtClean="0"/>
              <a:t>Annual Reports to Secretary of State/Attorney General 	Permanent</a:t>
            </a:r>
          </a:p>
          <a:p>
            <a:r>
              <a:rPr lang="en-US" dirty="0" smtClean="0"/>
              <a:t>Articles of Incorporation 					Permanent </a:t>
            </a:r>
          </a:p>
          <a:p>
            <a:r>
              <a:rPr lang="en-US" dirty="0" smtClean="0"/>
              <a:t>Board Meeting and Board Committee Minutes 		Permanent</a:t>
            </a:r>
          </a:p>
          <a:p>
            <a:r>
              <a:rPr lang="en-US" dirty="0" smtClean="0"/>
              <a:t>Board Policies/Resolutions 					Permanent </a:t>
            </a:r>
          </a:p>
          <a:p>
            <a:r>
              <a:rPr lang="en-US" dirty="0" smtClean="0"/>
              <a:t>Bylaws 							Permanent</a:t>
            </a:r>
          </a:p>
          <a:p>
            <a:r>
              <a:rPr lang="en-US" dirty="0" smtClean="0"/>
              <a:t>Construction Documents 					Permanent</a:t>
            </a:r>
          </a:p>
          <a:p>
            <a:r>
              <a:rPr lang="en-US" dirty="0" smtClean="0"/>
              <a:t>Fixed Asset Records 						Permanent</a:t>
            </a:r>
          </a:p>
          <a:p>
            <a:r>
              <a:rPr lang="en-US" dirty="0" smtClean="0"/>
              <a:t>IRS Application for Tax-Exempt Status (Form 1023) 	Permanent </a:t>
            </a:r>
          </a:p>
          <a:p>
            <a:r>
              <a:rPr lang="en-US" dirty="0" smtClean="0"/>
              <a:t>Contracts with invoices (after expiration) 			      10 years</a:t>
            </a:r>
          </a:p>
          <a:p>
            <a:r>
              <a:rPr lang="en-US" dirty="0" smtClean="0"/>
              <a:t>Correspondence (general) 					       4 years 	</a:t>
            </a:r>
          </a:p>
          <a:p>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en-US" b="1" dirty="0" smtClean="0">
                <a:solidFill>
                  <a:schemeClr val="accent3"/>
                </a:solidFill>
                <a:effectLst>
                  <a:outerShdw blurRad="38100" dist="38100" dir="2700000" algn="tl">
                    <a:srgbClr val="000000">
                      <a:alpha val="43137"/>
                    </a:srgbClr>
                  </a:outerShdw>
                </a:effectLst>
                <a:latin typeface="+mn-lt"/>
              </a:rPr>
              <a:t>Identify Various Risks to Agencies: </a:t>
            </a:r>
            <a:endParaRPr lang="en-US"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p:txBody>
          <a:bodyPr>
            <a:normAutofit/>
          </a:bodyPr>
          <a:lstStyle/>
          <a:p>
            <a:r>
              <a:rPr lang="en-US" sz="3200" dirty="0" smtClean="0"/>
              <a:t>Financial</a:t>
            </a:r>
          </a:p>
          <a:p>
            <a:r>
              <a:rPr lang="en-US" sz="3200" dirty="0" smtClean="0"/>
              <a:t>Negative press</a:t>
            </a:r>
          </a:p>
          <a:p>
            <a:r>
              <a:rPr lang="en-US" sz="3200" dirty="0" smtClean="0"/>
              <a:t>Law suits </a:t>
            </a:r>
          </a:p>
          <a:p>
            <a:r>
              <a:rPr lang="en-US" sz="3200" dirty="0" smtClean="0"/>
              <a:t>Natural disaster</a:t>
            </a:r>
          </a:p>
          <a:p>
            <a:r>
              <a:rPr lang="en-US" sz="3200" dirty="0" smtClean="0"/>
              <a:t>Work place violence</a:t>
            </a:r>
          </a:p>
          <a:p>
            <a:r>
              <a:rPr lang="en-US" sz="3200" dirty="0" smtClean="0"/>
              <a:t>Turn over</a:t>
            </a:r>
          </a:p>
          <a:p>
            <a:r>
              <a:rPr lang="en-US" sz="3200" dirty="0" smtClean="0"/>
              <a:t>Fire, theft, etc</a:t>
            </a:r>
          </a:p>
          <a:p>
            <a:endParaRPr lang="en-US" b="1" dirty="0" smtClean="0"/>
          </a:p>
          <a:p>
            <a:endParaRPr lang="en-US" b="1" dirty="0" smtClean="0"/>
          </a:p>
          <a:p>
            <a:endParaRPr lang="en-US" b="1" dirty="0" smtClean="0"/>
          </a:p>
          <a:p>
            <a:endParaRPr lang="en-US" b="1" dirty="0" smtClean="0"/>
          </a:p>
          <a:p>
            <a:endParaRPr lang="en-US" dirty="0"/>
          </a:p>
        </p:txBody>
      </p:sp>
      <p:pic>
        <p:nvPicPr>
          <p:cNvPr id="7" name="Content Placeholder 6" descr="identifyrisk.415.png"/>
          <p:cNvPicPr>
            <a:picLocks noGrp="1" noChangeAspect="1"/>
          </p:cNvPicPr>
          <p:nvPr>
            <p:ph sz="half" idx="2"/>
          </p:nvPr>
        </p:nvPicPr>
        <p:blipFill>
          <a:blip r:embed="rId2" cstate="print"/>
          <a:stretch>
            <a:fillRect/>
          </a:stretch>
        </p:blipFill>
        <p:spPr>
          <a:xfrm>
            <a:off x="5257800" y="2209800"/>
            <a:ext cx="3276599" cy="3733800"/>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000"/>
                                        <p:tgtEl>
                                          <p:spTgt spid="3">
                                            <p:txEl>
                                              <p:pRg st="4" end="4"/>
                                            </p:txEl>
                                          </p:spTgt>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3000"/>
                                        <p:tgtEl>
                                          <p:spTgt spid="3">
                                            <p:txEl>
                                              <p:pRg st="5" end="5"/>
                                            </p:txEl>
                                          </p:spTgt>
                                        </p:tgtEl>
                                      </p:cBhvr>
                                    </p:animEffect>
                                  </p:childTnLst>
                                </p:cTn>
                              </p:par>
                            </p:childTnLst>
                          </p:cTn>
                        </p:par>
                        <p:par>
                          <p:cTn id="28" fill="hold">
                            <p:stCondLst>
                              <p:cond delay="18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828800"/>
            <a:ext cx="8686800" cy="5257800"/>
          </a:xfrm>
        </p:spPr>
        <p:txBody>
          <a:bodyPr>
            <a:normAutofit fontScale="70000" lnSpcReduction="20000"/>
          </a:bodyPr>
          <a:lstStyle/>
          <a:p>
            <a:pPr>
              <a:buNone/>
            </a:pPr>
            <a:r>
              <a:rPr lang="en-US" b="1" i="1" dirty="0" smtClean="0"/>
              <a:t>Accounting Records 				         Retention Requirement 	</a:t>
            </a:r>
          </a:p>
          <a:p>
            <a:r>
              <a:rPr lang="en-US" dirty="0" smtClean="0"/>
              <a:t>Annual Audits and Financial Statements (end of year) 		Permanent </a:t>
            </a:r>
          </a:p>
          <a:p>
            <a:r>
              <a:rPr lang="en-US" dirty="0" smtClean="0"/>
              <a:t>Depreciation Schedules 						      10 years </a:t>
            </a:r>
          </a:p>
          <a:p>
            <a:r>
              <a:rPr lang="en-US" dirty="0" smtClean="0"/>
              <a:t>IRS For 990 Tax Returns 						Permanent </a:t>
            </a:r>
          </a:p>
          <a:p>
            <a:r>
              <a:rPr lang="en-US" dirty="0" smtClean="0"/>
              <a:t>Budgets 							        7 years</a:t>
            </a:r>
          </a:p>
          <a:p>
            <a:r>
              <a:rPr lang="en-US" dirty="0" smtClean="0"/>
              <a:t>General Ledgers 						Permanent</a:t>
            </a:r>
          </a:p>
          <a:p>
            <a:r>
              <a:rPr lang="en-US" dirty="0" smtClean="0"/>
              <a:t>Accounts Payable Ledgers and Schedules 				      10 years</a:t>
            </a:r>
          </a:p>
          <a:p>
            <a:r>
              <a:rPr lang="en-US" dirty="0" smtClean="0"/>
              <a:t>Accounts Receivable Ledgers and Schedules 			      10 years</a:t>
            </a:r>
          </a:p>
          <a:p>
            <a:r>
              <a:rPr lang="en-US" dirty="0" smtClean="0"/>
              <a:t>Business Expense Records 					        7 years</a:t>
            </a:r>
          </a:p>
          <a:p>
            <a:r>
              <a:rPr lang="en-US" dirty="0" smtClean="0"/>
              <a:t>IRS Form 1099 							        7 years</a:t>
            </a:r>
          </a:p>
          <a:p>
            <a:r>
              <a:rPr lang="en-US" dirty="0" smtClean="0"/>
              <a:t>Journal Entries 							      10 years</a:t>
            </a:r>
          </a:p>
          <a:p>
            <a:r>
              <a:rPr lang="en-US" dirty="0" smtClean="0"/>
              <a:t>Invoices 							      10 years </a:t>
            </a:r>
          </a:p>
          <a:p>
            <a:r>
              <a:rPr lang="en-US" dirty="0" smtClean="0"/>
              <a:t>Sales Records (books) 						      10 years</a:t>
            </a:r>
          </a:p>
          <a:p>
            <a:r>
              <a:rPr lang="en-US" dirty="0" smtClean="0"/>
              <a:t>Petty Cash Vouchers 						        3 years </a:t>
            </a:r>
          </a:p>
          <a:p>
            <a:r>
              <a:rPr lang="en-US" dirty="0" smtClean="0"/>
              <a:t>Cash Receipts 							        5 years</a:t>
            </a:r>
          </a:p>
          <a:p>
            <a:r>
              <a:rPr lang="en-US" dirty="0" smtClean="0"/>
              <a:t>Credit Card Receipts 					   	        5 years 	</a:t>
            </a:r>
          </a:p>
          <a:p>
            <a:endParaRPr lang="en-US" b="1" dirty="0" smtClean="0"/>
          </a:p>
          <a:p>
            <a:endParaRPr lang="en-US"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896112"/>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2209800"/>
            <a:ext cx="8610600" cy="4038600"/>
          </a:xfrm>
        </p:spPr>
        <p:txBody>
          <a:bodyPr>
            <a:normAutofit/>
          </a:bodyPr>
          <a:lstStyle/>
          <a:p>
            <a:pPr>
              <a:buNone/>
            </a:pPr>
            <a:r>
              <a:rPr lang="en-US" b="1" i="1" dirty="0" smtClean="0"/>
              <a:t>Bank Records 	 		Retention Requirement 	</a:t>
            </a:r>
          </a:p>
          <a:p>
            <a:r>
              <a:rPr lang="en-US" dirty="0" smtClean="0"/>
              <a:t>Check Registers 						 7 years</a:t>
            </a:r>
          </a:p>
          <a:p>
            <a:r>
              <a:rPr lang="en-US" dirty="0" smtClean="0"/>
              <a:t>Bank Deposit Slips 					10 years</a:t>
            </a:r>
          </a:p>
          <a:p>
            <a:r>
              <a:rPr lang="en-US" dirty="0" smtClean="0"/>
              <a:t>Bank Statement and Reconciliation 			10 years </a:t>
            </a:r>
          </a:p>
          <a:p>
            <a:r>
              <a:rPr lang="en-US" dirty="0" smtClean="0"/>
              <a:t>Electronic Fund Transfer Documents 		 7 years 	</a:t>
            </a:r>
          </a:p>
          <a:p>
            <a:pPr>
              <a:buNone/>
            </a:pPr>
            <a:endParaRPr lang="en-US"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447800"/>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0" y="2438400"/>
            <a:ext cx="8991600" cy="4008120"/>
          </a:xfrm>
        </p:spPr>
        <p:txBody>
          <a:bodyPr>
            <a:normAutofit lnSpcReduction="10000"/>
          </a:bodyPr>
          <a:lstStyle/>
          <a:p>
            <a:pPr>
              <a:buNone/>
            </a:pPr>
            <a:r>
              <a:rPr lang="en-US" b="1" i="1" dirty="0" smtClean="0"/>
              <a:t>Payroll and Employment Tax Records Retention </a:t>
            </a:r>
            <a:r>
              <a:rPr lang="en-US" b="1" i="1" dirty="0" err="1" smtClean="0"/>
              <a:t>Requir</a:t>
            </a:r>
            <a:r>
              <a:rPr lang="en-US" b="1" i="1" dirty="0" smtClean="0"/>
              <a:t>. 	</a:t>
            </a:r>
          </a:p>
          <a:p>
            <a:r>
              <a:rPr lang="en-US" dirty="0" smtClean="0"/>
              <a:t>Payroll Registers 				     	      Permanent</a:t>
            </a:r>
          </a:p>
          <a:p>
            <a:r>
              <a:rPr lang="en-US" dirty="0" smtClean="0"/>
              <a:t>State Unemployment Tax Records 		      Permanent</a:t>
            </a:r>
          </a:p>
          <a:p>
            <a:r>
              <a:rPr lang="en-US" dirty="0" smtClean="0"/>
              <a:t>Earnings Records 			                         7 years</a:t>
            </a:r>
          </a:p>
          <a:p>
            <a:r>
              <a:rPr lang="en-US" dirty="0" smtClean="0"/>
              <a:t>Garnishment Records 					   7 years </a:t>
            </a:r>
          </a:p>
          <a:p>
            <a:r>
              <a:rPr lang="en-US" dirty="0" smtClean="0"/>
              <a:t>Payroll Tax Returns 					   7 years</a:t>
            </a:r>
          </a:p>
          <a:p>
            <a:r>
              <a:rPr lang="en-US" dirty="0" smtClean="0"/>
              <a:t>W-2 Statements 					               7 years 	</a:t>
            </a:r>
          </a:p>
          <a:p>
            <a:endParaRPr lang="en-US"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96112"/>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2286000"/>
            <a:ext cx="8839200" cy="4419600"/>
          </a:xfrm>
        </p:spPr>
        <p:txBody>
          <a:bodyPr>
            <a:normAutofit fontScale="92500" lnSpcReduction="20000"/>
          </a:bodyPr>
          <a:lstStyle/>
          <a:p>
            <a:pPr>
              <a:buNone/>
            </a:pPr>
            <a:r>
              <a:rPr lang="en-US" b="1" i="1" dirty="0" smtClean="0"/>
              <a:t>Employee Records 			          Retention Requirement 	</a:t>
            </a:r>
          </a:p>
          <a:p>
            <a:r>
              <a:rPr lang="en-US" dirty="0" smtClean="0"/>
              <a:t>Personnel Files 			          10 years after termination </a:t>
            </a:r>
          </a:p>
          <a:p>
            <a:r>
              <a:rPr lang="fr-FR" dirty="0" smtClean="0"/>
              <a:t>Retirement and Pension Plan Documents 	          Permanent</a:t>
            </a:r>
          </a:p>
          <a:p>
            <a:r>
              <a:rPr lang="en-US" dirty="0" smtClean="0"/>
              <a:t>Accident Reports and Worker’s Compensation Records    5 years</a:t>
            </a:r>
          </a:p>
          <a:p>
            <a:r>
              <a:rPr lang="en-US" dirty="0" smtClean="0"/>
              <a:t>Salary Schedules 					                 5 years</a:t>
            </a:r>
          </a:p>
          <a:p>
            <a:r>
              <a:rPr lang="en-US" dirty="0" smtClean="0"/>
              <a:t>Employment Resumes 					     3 years</a:t>
            </a:r>
          </a:p>
          <a:p>
            <a:r>
              <a:rPr lang="en-US" dirty="0" smtClean="0"/>
              <a:t>Time Cards 			          10 years after termination</a:t>
            </a:r>
          </a:p>
          <a:p>
            <a:r>
              <a:rPr lang="en-US" dirty="0" smtClean="0"/>
              <a:t>Volunteer Advocate Files 		           5 years after termination</a:t>
            </a:r>
          </a:p>
          <a:p>
            <a:r>
              <a:rPr lang="en-US" dirty="0" smtClean="0"/>
              <a:t>Board of Director Files 		           5 years after termination 	</a:t>
            </a:r>
          </a:p>
          <a:p>
            <a:pPr algn="ctr">
              <a:buNone/>
            </a:pPr>
            <a:r>
              <a:rPr lang="en-US" b="1" dirty="0" smtClean="0"/>
              <a:t>	</a:t>
            </a:r>
            <a:endParaRPr lang="en-US" sz="4400" b="1"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19912"/>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2667000"/>
            <a:ext cx="8763000" cy="3657600"/>
          </a:xfrm>
        </p:spPr>
        <p:txBody>
          <a:bodyPr>
            <a:normAutofit/>
          </a:bodyPr>
          <a:lstStyle/>
          <a:p>
            <a:pPr>
              <a:buNone/>
            </a:pPr>
            <a:r>
              <a:rPr lang="fr-FR" b="1" i="1" dirty="0" smtClean="0"/>
              <a:t>Personnel </a:t>
            </a:r>
            <a:r>
              <a:rPr lang="fr-FR" b="1" i="1" dirty="0" err="1" smtClean="0"/>
              <a:t>Related</a:t>
            </a:r>
            <a:r>
              <a:rPr lang="fr-FR" b="1" i="1" dirty="0" smtClean="0"/>
              <a:t> Documents  </a:t>
            </a:r>
            <a:r>
              <a:rPr lang="fr-FR" b="1" i="1" dirty="0" err="1" smtClean="0"/>
              <a:t>Retention</a:t>
            </a:r>
            <a:r>
              <a:rPr lang="fr-FR" b="1" i="1" dirty="0" smtClean="0"/>
              <a:t> </a:t>
            </a:r>
            <a:r>
              <a:rPr lang="fr-FR" b="1" i="1" dirty="0" err="1" smtClean="0"/>
              <a:t>Requirement</a:t>
            </a:r>
            <a:r>
              <a:rPr lang="fr-FR" b="1" i="1" dirty="0" smtClean="0"/>
              <a:t> 	</a:t>
            </a:r>
          </a:p>
          <a:p>
            <a:r>
              <a:rPr lang="en-US" dirty="0" smtClean="0"/>
              <a:t>Job Descriptions 						10 years</a:t>
            </a:r>
          </a:p>
          <a:p>
            <a:r>
              <a:rPr lang="en-US" dirty="0" smtClean="0"/>
              <a:t>Personnel Policies 					10 years 	</a:t>
            </a:r>
          </a:p>
          <a:p>
            <a:endParaRPr lang="en-US"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19912"/>
          </a:xfrm>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2133600"/>
            <a:ext cx="8839200" cy="4389120"/>
          </a:xfrm>
        </p:spPr>
        <p:txBody>
          <a:bodyPr>
            <a:normAutofit/>
          </a:bodyPr>
          <a:lstStyle/>
          <a:p>
            <a:pPr>
              <a:buNone/>
            </a:pPr>
            <a:r>
              <a:rPr lang="en-US" sz="2400" b="1" i="1" dirty="0" smtClean="0"/>
              <a:t>Donor and Grant Records 	         Retention Requirement </a:t>
            </a:r>
            <a:endParaRPr lang="en-US" sz="4000" b="1" i="1" dirty="0" smtClean="0"/>
          </a:p>
          <a:p>
            <a:r>
              <a:rPr lang="en-US" sz="2400" dirty="0" smtClean="0"/>
              <a:t>Donation records of endowment funds and of significant restricted funds 					         Permanent</a:t>
            </a:r>
          </a:p>
          <a:p>
            <a:r>
              <a:rPr lang="en-US" sz="2400" dirty="0" smtClean="0"/>
              <a:t>Donor Records and Acknowledgement Letters 		   10 years </a:t>
            </a:r>
          </a:p>
          <a:p>
            <a:r>
              <a:rPr lang="en-US" sz="2400" dirty="0" smtClean="0"/>
              <a:t>Grant Applications and Contracts          7 years after completion</a:t>
            </a:r>
          </a:p>
          <a:p>
            <a:r>
              <a:rPr lang="en-US" sz="2400" dirty="0" smtClean="0"/>
              <a:t>Rejected grant proposals, correspondence, etc.		    3 years after rejection </a:t>
            </a:r>
          </a:p>
          <a:p>
            <a:r>
              <a:rPr lang="en-US" sz="2400" dirty="0" smtClean="0"/>
              <a:t>Fundraising Documentation Summary	                     Permanent </a:t>
            </a:r>
            <a:r>
              <a:rPr lang="en-US" sz="2900" dirty="0" smtClean="0"/>
              <a:t>	</a:t>
            </a:r>
          </a:p>
          <a:p>
            <a:pPr>
              <a:buNone/>
            </a:pPr>
            <a:endParaRPr lang="en-US" sz="4000"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896112"/>
          </a:xfrm>
        </p:spPr>
        <p:txBody>
          <a:bodyPr>
            <a:normAutofit fontScale="90000"/>
          </a:bodyPr>
          <a:lstStyle/>
          <a:p>
            <a:pPr algn="ctr"/>
            <a:r>
              <a:rPr lang="en-US"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2164080"/>
            <a:ext cx="8763000" cy="4693920"/>
          </a:xfrm>
        </p:spPr>
        <p:txBody>
          <a:bodyPr>
            <a:normAutofit fontScale="85000" lnSpcReduction="10000"/>
          </a:bodyPr>
          <a:lstStyle/>
          <a:p>
            <a:pPr>
              <a:buNone/>
            </a:pPr>
            <a:r>
              <a:rPr lang="en-US" b="1" i="1" dirty="0" smtClean="0"/>
              <a:t>Legal, Insurance, and Safety Records 	    Retention </a:t>
            </a:r>
            <a:r>
              <a:rPr lang="en-US" b="1" i="1" dirty="0" err="1" smtClean="0"/>
              <a:t>Requir</a:t>
            </a:r>
            <a:r>
              <a:rPr lang="en-US" b="1" i="1" dirty="0" smtClean="0"/>
              <a:t>. 	</a:t>
            </a:r>
          </a:p>
          <a:p>
            <a:r>
              <a:rPr lang="en-US" dirty="0" smtClean="0"/>
              <a:t>Appraisals 						     Permanent 	</a:t>
            </a:r>
          </a:p>
          <a:p>
            <a:r>
              <a:rPr lang="en-US" dirty="0" smtClean="0"/>
              <a:t>Copyright Registration 				     Permanent 	</a:t>
            </a:r>
          </a:p>
          <a:p>
            <a:r>
              <a:rPr lang="en-US" dirty="0" smtClean="0"/>
              <a:t>Environment Studies 				     Permanent 	</a:t>
            </a:r>
          </a:p>
          <a:p>
            <a:r>
              <a:rPr lang="en-US" dirty="0" smtClean="0"/>
              <a:t>Insurance Policies 					     Permanent 	</a:t>
            </a:r>
          </a:p>
          <a:p>
            <a:r>
              <a:rPr lang="en-US" dirty="0" smtClean="0"/>
              <a:t>Real Estate Documents 				     Permanent 	</a:t>
            </a:r>
          </a:p>
          <a:p>
            <a:r>
              <a:rPr lang="en-US" dirty="0" smtClean="0"/>
              <a:t>Stock and Bond Records 				     Permanent 	</a:t>
            </a:r>
          </a:p>
          <a:p>
            <a:r>
              <a:rPr lang="en-US" dirty="0" smtClean="0"/>
              <a:t>Trademark Registrations 				     Permanent 	</a:t>
            </a:r>
          </a:p>
          <a:p>
            <a:r>
              <a:rPr lang="en-US" dirty="0" smtClean="0"/>
              <a:t>Leases 				          10 years after expiration 	</a:t>
            </a:r>
          </a:p>
          <a:p>
            <a:r>
              <a:rPr lang="en-US" dirty="0" smtClean="0"/>
              <a:t>OSHA Documents 						5 years 	</a:t>
            </a:r>
          </a:p>
          <a:p>
            <a:r>
              <a:rPr lang="en-US" dirty="0" smtClean="0"/>
              <a:t>General Contracts 			       10 years after termination 	</a:t>
            </a:r>
          </a:p>
          <a:p>
            <a:r>
              <a:rPr lang="en-US" dirty="0" smtClean="0"/>
              <a:t>Safety Meeting Minutes 					5 years 	</a:t>
            </a:r>
          </a:p>
          <a:p>
            <a:endParaRPr lang="en-US"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19912"/>
          </a:xfrm>
        </p:spPr>
        <p:txBody>
          <a:bodyPr>
            <a:normAutofit fontScale="90000"/>
          </a:bodyPr>
          <a:lstStyle/>
          <a:p>
            <a:pPr algn="ctr"/>
            <a:r>
              <a:rPr lang="en-US"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b="1" dirty="0">
              <a:solidFill>
                <a:schemeClr val="accent3"/>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228600" y="1935480"/>
            <a:ext cx="8686800" cy="4389120"/>
          </a:xfrm>
        </p:spPr>
        <p:txBody>
          <a:bodyPr>
            <a:normAutofit fontScale="85000" lnSpcReduction="20000"/>
          </a:bodyPr>
          <a:lstStyle/>
          <a:p>
            <a:pPr>
              <a:buNone/>
            </a:pPr>
            <a:r>
              <a:rPr lang="en-US" b="1" i="1" dirty="0" smtClean="0"/>
              <a:t>Client Related Records 		         Retention Requirement 	</a:t>
            </a:r>
          </a:p>
          <a:p>
            <a:r>
              <a:rPr lang="en-US" dirty="0" smtClean="0"/>
              <a:t>Counseling Files 						10 years 	</a:t>
            </a:r>
          </a:p>
          <a:p>
            <a:r>
              <a:rPr lang="en-US" dirty="0" smtClean="0"/>
              <a:t>Client (Advocate) Files 					10 years 	</a:t>
            </a:r>
          </a:p>
          <a:p>
            <a:r>
              <a:rPr lang="en-US" dirty="0" smtClean="0"/>
              <a:t>Support Group Folder 					10 years 	</a:t>
            </a:r>
          </a:p>
          <a:p>
            <a:r>
              <a:rPr lang="en-US" dirty="0" smtClean="0"/>
              <a:t>Subpoenas 							10 years  	</a:t>
            </a:r>
          </a:p>
          <a:p>
            <a:r>
              <a:rPr lang="en-US" dirty="0" smtClean="0"/>
              <a:t>SHIP Participation Documentation 				4 years 	</a:t>
            </a:r>
          </a:p>
          <a:p>
            <a:endParaRPr lang="en-US" dirty="0" smtClean="0"/>
          </a:p>
          <a:p>
            <a:r>
              <a:rPr lang="en-US" dirty="0" smtClean="0"/>
              <a:t>Counseling Referral Forms 					4 years </a:t>
            </a:r>
          </a:p>
          <a:p>
            <a:pPr>
              <a:buNone/>
            </a:pPr>
            <a:r>
              <a:rPr lang="en-US" dirty="0" smtClean="0"/>
              <a:t> 	</a:t>
            </a:r>
          </a:p>
          <a:p>
            <a:endParaRPr lang="en-US"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19912"/>
          </a:xfrm>
        </p:spPr>
        <p:txBody>
          <a:bodyPr>
            <a:normAutofit fontScale="90000"/>
          </a:bodyPr>
          <a:lstStyle/>
          <a:p>
            <a:pPr algn="ctr"/>
            <a:r>
              <a:rPr lang="en-US"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b="1" dirty="0">
              <a:solidFill>
                <a:schemeClr val="accent3"/>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52400" y="2209800"/>
            <a:ext cx="8763000" cy="4191000"/>
          </a:xfrm>
        </p:spPr>
        <p:txBody>
          <a:bodyPr>
            <a:normAutofit fontScale="70000" lnSpcReduction="20000"/>
          </a:bodyPr>
          <a:lstStyle/>
          <a:p>
            <a:pPr>
              <a:buNone/>
            </a:pPr>
            <a:r>
              <a:rPr lang="en-US" b="1" i="1" dirty="0" smtClean="0"/>
              <a:t>Program Records 			    	         Retention Requirement 	</a:t>
            </a:r>
          </a:p>
          <a:p>
            <a:r>
              <a:rPr lang="en-US" dirty="0" smtClean="0"/>
              <a:t>Agency Newsletters 					            Permanent 	</a:t>
            </a:r>
          </a:p>
          <a:p>
            <a:r>
              <a:rPr lang="en-US" dirty="0" smtClean="0"/>
              <a:t>Program Statistics (End of Year) 				            Permanent 	</a:t>
            </a:r>
          </a:p>
          <a:p>
            <a:r>
              <a:rPr lang="en-US" dirty="0" smtClean="0"/>
              <a:t>Program Outcomes (End of Year) 				            Permanent</a:t>
            </a:r>
          </a:p>
          <a:p>
            <a:r>
              <a:rPr lang="en-US" dirty="0" smtClean="0"/>
              <a:t>Returned outcome surveys  	      After end of year outcome reports are done</a:t>
            </a:r>
          </a:p>
          <a:p>
            <a:r>
              <a:rPr lang="en-US" dirty="0" smtClean="0"/>
              <a:t>Annual Reports 					            Permanent 	</a:t>
            </a:r>
          </a:p>
          <a:p>
            <a:r>
              <a:rPr lang="en-US" dirty="0" smtClean="0"/>
              <a:t>Volunteer Advocate Newsletters 					    4 years</a:t>
            </a:r>
          </a:p>
          <a:p>
            <a:r>
              <a:rPr lang="en-US" dirty="0" smtClean="0"/>
              <a:t>Third Party Call Records 					                    4 years</a:t>
            </a:r>
          </a:p>
          <a:p>
            <a:r>
              <a:rPr lang="en-US" dirty="0" smtClean="0"/>
              <a:t>Volunteer Staffing Schedules 					    4 years</a:t>
            </a:r>
          </a:p>
          <a:p>
            <a:r>
              <a:rPr lang="en-US" dirty="0" smtClean="0"/>
              <a:t>Education Presentation Binders 					    4 years </a:t>
            </a:r>
          </a:p>
          <a:p>
            <a:r>
              <a:rPr lang="en-US" dirty="0" smtClean="0"/>
              <a:t>Information and Awareness Binders 				    4 years </a:t>
            </a:r>
          </a:p>
          <a:p>
            <a:r>
              <a:rPr lang="en-US" dirty="0" smtClean="0"/>
              <a:t>Staff Meeting Minutes  					            Permanent</a:t>
            </a:r>
          </a:p>
          <a:p>
            <a:r>
              <a:rPr lang="en-US" dirty="0" smtClean="0"/>
              <a:t>Strategic/Operating/Diversity Plans 			            Permanent </a:t>
            </a:r>
          </a:p>
          <a:p>
            <a:pPr>
              <a:buNone/>
            </a:pPr>
            <a:endParaRPr lang="en-US" dirty="0" smtClean="0"/>
          </a:p>
          <a:p>
            <a:endParaRPr lang="en-US"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72312"/>
          </a:xfrm>
        </p:spPr>
        <p:txBody>
          <a:bodyPr>
            <a:normAutofit fontScale="90000"/>
          </a:bodyPr>
          <a:lstStyle/>
          <a:p>
            <a:pPr algn="ctr"/>
            <a:r>
              <a:rPr lang="en-US" b="1" dirty="0" smtClean="0">
                <a:solidFill>
                  <a:schemeClr val="accent3"/>
                </a:solidFill>
                <a:effectLst>
                  <a:outerShdw blurRad="38100" dist="38100" dir="2700000" algn="tl">
                    <a:srgbClr val="000000">
                      <a:alpha val="43137"/>
                    </a:srgbClr>
                  </a:outerShdw>
                </a:effectLst>
                <a:latin typeface="+mn-lt"/>
              </a:rPr>
              <a:t>Document Destruction and Retention Policy</a:t>
            </a:r>
            <a:endParaRPr lang="en-US" b="1" dirty="0">
              <a:solidFill>
                <a:schemeClr val="accent3"/>
              </a:solidFill>
              <a:effectLst>
                <a:outerShdw blurRad="38100" dist="38100" dir="2700000" algn="tl">
                  <a:srgbClr val="000000">
                    <a:alpha val="43137"/>
                  </a:srgbClr>
                </a:outerShdw>
              </a:effectLst>
              <a:latin typeface="+mn-lt"/>
            </a:endParaRPr>
          </a:p>
        </p:txBody>
      </p:sp>
      <p:sp>
        <p:nvSpPr>
          <p:cNvPr id="4" name="Content Placeholder 3"/>
          <p:cNvSpPr>
            <a:spLocks noGrp="1"/>
          </p:cNvSpPr>
          <p:nvPr>
            <p:ph idx="1"/>
          </p:nvPr>
        </p:nvSpPr>
        <p:spPr>
          <a:xfrm>
            <a:off x="152400" y="2743200"/>
            <a:ext cx="8763000" cy="3703320"/>
          </a:xfrm>
        </p:spPr>
        <p:txBody>
          <a:bodyPr>
            <a:normAutofit/>
          </a:bodyPr>
          <a:lstStyle/>
          <a:p>
            <a:pPr>
              <a:buNone/>
            </a:pPr>
            <a:r>
              <a:rPr lang="en-US" b="1" i="1" dirty="0" smtClean="0"/>
              <a:t>Accreditation Records 	                Retention Requirement 	</a:t>
            </a:r>
          </a:p>
          <a:p>
            <a:r>
              <a:rPr lang="en-US" dirty="0" smtClean="0"/>
              <a:t>OCVA Accreditation Final Reports    	                 Permanent </a:t>
            </a:r>
          </a:p>
          <a:p>
            <a:r>
              <a:rPr lang="en-US" dirty="0" smtClean="0"/>
              <a:t>OCVA Accreditation Back Up Documentation 	Current accreditation only 	</a:t>
            </a:r>
          </a:p>
          <a:p>
            <a:r>
              <a:rPr lang="en-US" dirty="0" smtClean="0"/>
              <a:t>National Children’s Alliance Final Reports 	       Permanent</a:t>
            </a:r>
          </a:p>
          <a:p>
            <a:r>
              <a:rPr lang="en-US" dirty="0" smtClean="0"/>
              <a:t>NCA Accreditation Application 		       Permanent </a:t>
            </a:r>
          </a:p>
          <a:p>
            <a:pPr>
              <a:buNone/>
            </a:pPr>
            <a:r>
              <a:rPr lang="en-US" dirty="0" smtClean="0"/>
              <a:t>									</a:t>
            </a:r>
          </a:p>
          <a:p>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362200"/>
          </a:xfrm>
        </p:spPr>
        <p:txBody>
          <a:bodyPr>
            <a:noAutofit/>
          </a:bodyPr>
          <a:lstStyle/>
          <a:p>
            <a:pPr lvl="0" algn="ctr"/>
            <a:r>
              <a:rPr lang="en-US" dirty="0" smtClean="0">
                <a:solidFill>
                  <a:schemeClr val="accent3"/>
                </a:solidFill>
                <a:effectLst>
                  <a:outerShdw blurRad="38100" dist="38100" dir="2700000" algn="tl">
                    <a:srgbClr val="000000">
                      <a:alpha val="43137"/>
                    </a:srgbClr>
                  </a:outerShdw>
                </a:effectLst>
                <a:latin typeface="+mn-lt"/>
              </a:rPr>
              <a:t/>
            </a:r>
            <a:br>
              <a:rPr lang="en-US" dirty="0" smtClean="0">
                <a:solidFill>
                  <a:schemeClr val="accent3"/>
                </a:solidFill>
                <a:effectLst>
                  <a:outerShdw blurRad="38100" dist="38100" dir="2700000" algn="tl">
                    <a:srgbClr val="000000">
                      <a:alpha val="43137"/>
                    </a:srgbClr>
                  </a:outerShdw>
                </a:effectLst>
                <a:latin typeface="+mn-lt"/>
              </a:rPr>
            </a:br>
            <a:r>
              <a:rPr lang="en-US" dirty="0" smtClean="0">
                <a:solidFill>
                  <a:schemeClr val="accent3"/>
                </a:solidFill>
                <a:effectLst>
                  <a:outerShdw blurRad="38100" dist="38100" dir="2700000" algn="tl">
                    <a:srgbClr val="000000">
                      <a:alpha val="43137"/>
                    </a:srgbClr>
                  </a:outerShdw>
                </a:effectLst>
                <a:latin typeface="+mn-lt"/>
              </a:rPr>
              <a:t/>
            </a:r>
            <a:br>
              <a:rPr lang="en-US" dirty="0" smtClean="0">
                <a:solidFill>
                  <a:schemeClr val="accent3"/>
                </a:solidFill>
                <a:effectLst>
                  <a:outerShdw blurRad="38100" dist="38100" dir="2700000" algn="tl">
                    <a:srgbClr val="000000">
                      <a:alpha val="43137"/>
                    </a:srgbClr>
                  </a:outerShdw>
                </a:effectLst>
                <a:latin typeface="+mn-lt"/>
              </a:rPr>
            </a:br>
            <a:r>
              <a:rPr lang="en-US" dirty="0" smtClean="0">
                <a:solidFill>
                  <a:schemeClr val="accent3"/>
                </a:solidFill>
                <a:effectLst>
                  <a:outerShdw blurRad="38100" dist="38100" dir="2700000" algn="tl">
                    <a:srgbClr val="000000">
                      <a:alpha val="43137"/>
                    </a:srgbClr>
                  </a:outerShdw>
                </a:effectLst>
                <a:latin typeface="+mn-lt"/>
              </a:rPr>
              <a:t/>
            </a:r>
            <a:br>
              <a:rPr lang="en-US" dirty="0" smtClean="0">
                <a:solidFill>
                  <a:schemeClr val="accent3"/>
                </a:solidFill>
                <a:effectLst>
                  <a:outerShdw blurRad="38100" dist="38100" dir="2700000" algn="tl">
                    <a:srgbClr val="000000">
                      <a:alpha val="43137"/>
                    </a:srgbClr>
                  </a:outerShdw>
                </a:effectLst>
                <a:latin typeface="+mn-lt"/>
              </a:rPr>
            </a:br>
            <a:r>
              <a:rPr lang="en-US" sz="4500" b="1" dirty="0" smtClean="0">
                <a:solidFill>
                  <a:schemeClr val="accent3"/>
                </a:solidFill>
                <a:effectLst>
                  <a:outerShdw blurRad="38100" dist="38100" dir="2700000" algn="tl">
                    <a:srgbClr val="000000">
                      <a:alpha val="43137"/>
                    </a:srgbClr>
                  </a:outerShdw>
                </a:effectLst>
                <a:latin typeface="+mn-lt"/>
              </a:rPr>
              <a:t>Why You Need a Risk Reduction Plan</a:t>
            </a:r>
            <a:r>
              <a:rPr lang="en-US" dirty="0" smtClean="0">
                <a:solidFill>
                  <a:schemeClr val="accent3"/>
                </a:solidFill>
                <a:effectLst>
                  <a:outerShdw blurRad="38100" dist="38100" dir="2700000" algn="tl">
                    <a:srgbClr val="000000">
                      <a:alpha val="43137"/>
                    </a:srgbClr>
                  </a:outerShdw>
                </a:effectLst>
                <a:latin typeface="+mn-lt"/>
              </a:rPr>
              <a:t/>
            </a:r>
            <a:br>
              <a:rPr lang="en-US" dirty="0" smtClean="0">
                <a:solidFill>
                  <a:schemeClr val="accent3"/>
                </a:solidFill>
                <a:effectLst>
                  <a:outerShdw blurRad="38100" dist="38100" dir="2700000" algn="tl">
                    <a:srgbClr val="000000">
                      <a:alpha val="43137"/>
                    </a:srgbClr>
                  </a:outerShdw>
                </a:effectLst>
                <a:latin typeface="+mn-lt"/>
              </a:rPr>
            </a:br>
            <a:endParaRPr lang="en-US" dirty="0">
              <a:solidFill>
                <a:schemeClr val="accent3"/>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457200" y="2133600"/>
            <a:ext cx="8229600" cy="4389120"/>
          </a:xfrm>
        </p:spPr>
        <p:txBody>
          <a:bodyPr/>
          <a:lstStyle/>
          <a:p>
            <a:pPr lvl="0"/>
            <a:r>
              <a:rPr lang="en-US" dirty="0" smtClean="0"/>
              <a:t>Reduce potential of litigation.</a:t>
            </a:r>
          </a:p>
          <a:p>
            <a:pPr lvl="0"/>
            <a:r>
              <a:rPr lang="en-US" dirty="0" smtClean="0"/>
              <a:t>Reduce liability.</a:t>
            </a:r>
          </a:p>
          <a:p>
            <a:pPr lvl="0"/>
            <a:r>
              <a:rPr lang="en-US" dirty="0" smtClean="0"/>
              <a:t>Increase agency stability.</a:t>
            </a:r>
          </a:p>
          <a:p>
            <a:pPr lvl="0"/>
            <a:r>
              <a:rPr lang="en-US" dirty="0" smtClean="0"/>
              <a:t>Create a stronger and healthier agency – fiscally and personnel.</a:t>
            </a:r>
          </a:p>
          <a:p>
            <a:pPr lvl="0"/>
            <a:r>
              <a:rPr lang="en-US" dirty="0" smtClean="0"/>
              <a:t>Assists with a positive culture.</a:t>
            </a:r>
          </a:p>
          <a:p>
            <a:pPr lvl="0"/>
            <a:r>
              <a:rPr lang="en-US" dirty="0" smtClean="0"/>
              <a:t>Allows for less chaos which in turn assists direct services.</a:t>
            </a:r>
          </a:p>
          <a:p>
            <a:pPr lvl="0"/>
            <a:r>
              <a:rPr lang="en-US" dirty="0" smtClean="0"/>
              <a:t>Ensures continuity of services.</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Succession Plan</a:t>
            </a:r>
            <a:endParaRPr lang="en-US" sz="4500" dirty="0">
              <a:latin typeface="+mn-lt"/>
            </a:endParaRPr>
          </a:p>
        </p:txBody>
      </p:sp>
      <p:pic>
        <p:nvPicPr>
          <p:cNvPr id="4" name="Content Placeholder 3" descr="successionplanning.415.jpg"/>
          <p:cNvPicPr>
            <a:picLocks noGrp="1" noChangeAspect="1"/>
          </p:cNvPicPr>
          <p:nvPr>
            <p:ph idx="1"/>
          </p:nvPr>
        </p:nvPicPr>
        <p:blipFill>
          <a:blip r:embed="rId2" cstate="print"/>
          <a:stretch>
            <a:fillRect/>
          </a:stretch>
        </p:blipFill>
        <p:spPr>
          <a:xfrm>
            <a:off x="1600200" y="2133600"/>
            <a:ext cx="6096000" cy="4114800"/>
          </a:xfrm>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Succession Plan</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304800" y="1752600"/>
            <a:ext cx="8534400" cy="4953000"/>
          </a:xfrm>
        </p:spPr>
        <p:txBody>
          <a:bodyPr>
            <a:normAutofit fontScale="92500" lnSpcReduction="20000"/>
          </a:bodyPr>
          <a:lstStyle/>
          <a:p>
            <a:pPr>
              <a:buNone/>
            </a:pPr>
            <a:r>
              <a:rPr lang="en-US" b="1" u="sng" dirty="0" smtClean="0"/>
              <a:t>Purpose:</a:t>
            </a:r>
            <a:r>
              <a:rPr lang="en-US" dirty="0" smtClean="0"/>
              <a:t>  </a:t>
            </a:r>
          </a:p>
          <a:p>
            <a:r>
              <a:rPr lang="en-US" dirty="0" smtClean="0"/>
              <a:t>Ensure that your agency continues to operate effectively when individuals occupying critical positions depart.  </a:t>
            </a:r>
          </a:p>
          <a:p>
            <a:pPr>
              <a:buNone/>
            </a:pPr>
            <a:endParaRPr lang="en-US" dirty="0" smtClean="0"/>
          </a:p>
          <a:p>
            <a:r>
              <a:rPr lang="en-US" dirty="0" smtClean="0"/>
              <a:t>Not a technique to plan individual career advancement opportunities or a reward for high performers.  </a:t>
            </a:r>
          </a:p>
          <a:p>
            <a:pPr>
              <a:buNone/>
            </a:pPr>
            <a:endParaRPr lang="en-US" dirty="0" smtClean="0"/>
          </a:p>
          <a:p>
            <a:r>
              <a:rPr lang="en-US" dirty="0" smtClean="0"/>
              <a:t>The plan is strategic in both investment of resources devoted to it and in the kinds of talent it focuses on. </a:t>
            </a:r>
          </a:p>
          <a:p>
            <a:pPr>
              <a:buNone/>
            </a:pPr>
            <a:endParaRPr lang="en-US" dirty="0" smtClean="0"/>
          </a:p>
          <a:p>
            <a:r>
              <a:rPr lang="en-US" dirty="0" smtClean="0"/>
              <a:t>Will be reviewed and updated on an annual basis to reflect a current analysis of critical positions and the ability of current staff members to fill or assist with gaps if employment of a staff member in a critical position occurs.</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961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Succession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7" name="Content Placeholder 6"/>
          <p:cNvSpPr>
            <a:spLocks noGrp="1"/>
          </p:cNvSpPr>
          <p:nvPr>
            <p:ph idx="1"/>
          </p:nvPr>
        </p:nvSpPr>
        <p:spPr>
          <a:xfrm>
            <a:off x="228600" y="1752600"/>
            <a:ext cx="8686800" cy="4876800"/>
          </a:xfrm>
        </p:spPr>
        <p:txBody>
          <a:bodyPr>
            <a:normAutofit/>
          </a:bodyPr>
          <a:lstStyle/>
          <a:p>
            <a:pPr>
              <a:buNone/>
            </a:pPr>
            <a:r>
              <a:rPr lang="en-US" b="1" u="sng" dirty="0" smtClean="0"/>
              <a:t>Critical Positions with Position Analysis:</a:t>
            </a:r>
            <a:r>
              <a:rPr lang="en-US" dirty="0" smtClean="0"/>
              <a:t>  </a:t>
            </a:r>
          </a:p>
          <a:p>
            <a:pPr lvl="0"/>
            <a:r>
              <a:rPr lang="en-US" dirty="0" smtClean="0"/>
              <a:t>Determine which positions are absolutely critical to run the agency.  Based on such factors as job responsibility skill base, and ease to backfill position.</a:t>
            </a:r>
          </a:p>
          <a:p>
            <a:r>
              <a:rPr lang="en-US" dirty="0" smtClean="0"/>
              <a:t>ED – Specific training required for financials, personnel management, education requirement, agency knowledge</a:t>
            </a:r>
          </a:p>
          <a:p>
            <a:r>
              <a:rPr lang="en-US" dirty="0" smtClean="0"/>
              <a:t>Program Director – Could be vacant for a short period of time; however, needed for direct supervision, program reports</a:t>
            </a:r>
          </a:p>
          <a:p>
            <a:r>
              <a:rPr lang="en-US" dirty="0" smtClean="0"/>
              <a:t>Office Administrator – Needed to process payroll, invoice grants, accounting</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pPr lvl="0" algn="ct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accent3"/>
                </a:solidFill>
                <a:effectLst>
                  <a:outerShdw blurRad="38100" dist="38100" dir="2700000" algn="tl">
                    <a:srgbClr val="000000">
                      <a:alpha val="43137"/>
                    </a:srgbClr>
                  </a:outerShdw>
                </a:effectLst>
                <a:latin typeface="+mn-lt"/>
              </a:rPr>
              <a:t>Succession Plan Cont.</a:t>
            </a:r>
            <a:endParaRPr lang="en-US"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lvl="0"/>
            <a:endParaRPr lang="en-US" dirty="0" smtClean="0"/>
          </a:p>
          <a:p>
            <a:pPr>
              <a:buNone/>
            </a:pPr>
            <a:r>
              <a:rPr lang="en-US" b="1" u="sng" dirty="0" smtClean="0"/>
              <a:t>Action Steps:</a:t>
            </a:r>
            <a:endParaRPr lang="en-US" dirty="0" smtClean="0"/>
          </a:p>
          <a:p>
            <a:pPr lvl="0"/>
            <a:r>
              <a:rPr lang="en-US" dirty="0" smtClean="0"/>
              <a:t>For each position – determine what training can be done to prepare current staff to help fill gaps in skills in case of a position opening.  </a:t>
            </a:r>
            <a:br>
              <a:rPr lang="en-US" dirty="0" smtClean="0"/>
            </a:br>
            <a:endParaRPr lang="en-US" dirty="0" smtClean="0"/>
          </a:p>
          <a:p>
            <a:r>
              <a:rPr lang="en-US" dirty="0" smtClean="0"/>
              <a:t>E.g. For next fiscal year the Program Director will be provided with additional training on leadership.  Assuming that she continues to excel and is ready, a focus on beginning to teach the financial management piece may be incorporated into the next succession plan.    </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Succession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600200"/>
            <a:ext cx="8839200" cy="5257800"/>
          </a:xfrm>
        </p:spPr>
        <p:txBody>
          <a:bodyPr>
            <a:normAutofit lnSpcReduction="10000"/>
          </a:bodyPr>
          <a:lstStyle/>
          <a:p>
            <a:r>
              <a:rPr lang="en-US" dirty="0" smtClean="0"/>
              <a:t>To prepare for an expected absence that is longer than 30 days, and expecting that the Executive Director will return to regular full time employment:</a:t>
            </a:r>
          </a:p>
          <a:p>
            <a:pPr>
              <a:buNone/>
            </a:pPr>
            <a:endParaRPr lang="en-US" dirty="0" smtClean="0"/>
          </a:p>
          <a:p>
            <a:r>
              <a:rPr lang="en-US" dirty="0" smtClean="0"/>
              <a:t>To prepare for an unexpected absence that is longer than 30 days, yet expecting that the Executive Director will return to regular full time employment:</a:t>
            </a:r>
          </a:p>
          <a:p>
            <a:pPr>
              <a:buNone/>
            </a:pPr>
            <a:endParaRPr lang="en-US" dirty="0" smtClean="0"/>
          </a:p>
          <a:p>
            <a:r>
              <a:rPr lang="en-US" dirty="0" smtClean="0"/>
              <a:t>To prepare for termination of the Executive Director’s employment:</a:t>
            </a:r>
          </a:p>
          <a:p>
            <a:pPr>
              <a:buNone/>
            </a:pPr>
            <a:endParaRPr lang="en-US" dirty="0" smtClean="0"/>
          </a:p>
          <a:p>
            <a:r>
              <a:rPr lang="en-US" dirty="0" smtClean="0"/>
              <a:t>Do the above for each critical position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3"/>
                </a:solidFill>
                <a:effectLst>
                  <a:outerShdw blurRad="38100" dist="38100" dir="2700000" algn="tl">
                    <a:srgbClr val="000000">
                      <a:alpha val="43137"/>
                    </a:srgbClr>
                  </a:outerShdw>
                </a:effectLst>
                <a:latin typeface="+mn-lt"/>
              </a:rPr>
              <a:t>Additional Strategies to Reduce Risk</a:t>
            </a:r>
            <a:endParaRPr lang="en-US"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1935480"/>
            <a:ext cx="8763000" cy="4770120"/>
          </a:xfrm>
        </p:spPr>
        <p:txBody>
          <a:bodyPr>
            <a:normAutofit lnSpcReduction="10000"/>
          </a:bodyPr>
          <a:lstStyle/>
          <a:p>
            <a:pPr lvl="0"/>
            <a:r>
              <a:rPr lang="en-US" dirty="0" smtClean="0"/>
              <a:t>Have positive relationships with staff, volunteers, community members</a:t>
            </a:r>
          </a:p>
          <a:p>
            <a:pPr lvl="0"/>
            <a:r>
              <a:rPr lang="en-US" dirty="0" smtClean="0"/>
              <a:t>Develop Policies and Procedures (e.g. Personnel Policies, Direct Services Handbook)</a:t>
            </a:r>
          </a:p>
          <a:p>
            <a:pPr lvl="0"/>
            <a:r>
              <a:rPr lang="en-US" dirty="0" smtClean="0"/>
              <a:t>Have appropriate and adequate insurance</a:t>
            </a:r>
          </a:p>
          <a:p>
            <a:pPr lvl="0"/>
            <a:r>
              <a:rPr lang="en-US" dirty="0" smtClean="0"/>
              <a:t>Ensure that all staff and Board of Directors are well trained on Risk Reduction Plan</a:t>
            </a:r>
          </a:p>
          <a:p>
            <a:pPr lvl="0"/>
            <a:r>
              <a:rPr lang="en-US" dirty="0" smtClean="0"/>
              <a:t>Ensure that Executive Director, or other responsible person, receives appropriate training on areas of potential risk</a:t>
            </a:r>
          </a:p>
          <a:p>
            <a:pPr lvl="0"/>
            <a:r>
              <a:rPr lang="en-US" dirty="0" smtClean="0"/>
              <a:t>Safety and Health Committee</a:t>
            </a:r>
          </a:p>
          <a:p>
            <a:pPr lvl="0">
              <a:buNone/>
            </a:pPr>
            <a:endParaRPr lang="en-US" dirty="0" smtClean="0"/>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Questions??</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4" name="Content Placeholder 3"/>
          <p:cNvSpPr>
            <a:spLocks noGrp="1"/>
          </p:cNvSpPr>
          <p:nvPr>
            <p:ph sz="half" idx="1"/>
          </p:nvPr>
        </p:nvSpPr>
        <p:spPr>
          <a:xfrm>
            <a:off x="152400" y="1920085"/>
            <a:ext cx="5257800" cy="4434840"/>
          </a:xfrm>
        </p:spPr>
        <p:txBody>
          <a:bodyPr/>
          <a:lstStyle/>
          <a:p>
            <a:pPr>
              <a:buNone/>
            </a:pPr>
            <a:r>
              <a:rPr lang="en-US" dirty="0" smtClean="0"/>
              <a:t>JoDee Garretson, </a:t>
            </a:r>
          </a:p>
          <a:p>
            <a:pPr>
              <a:buNone/>
            </a:pPr>
            <a:r>
              <a:rPr lang="en-US" dirty="0" smtClean="0"/>
              <a:t>Executive Director</a:t>
            </a:r>
          </a:p>
          <a:p>
            <a:pPr>
              <a:buNone/>
            </a:pPr>
            <a:endParaRPr lang="en-US" dirty="0" smtClean="0"/>
          </a:p>
          <a:p>
            <a:pPr>
              <a:buNone/>
            </a:pPr>
            <a:r>
              <a:rPr lang="en-US" dirty="0" smtClean="0"/>
              <a:t>Support, Advocacy &amp; Resource </a:t>
            </a:r>
            <a:r>
              <a:rPr lang="en-US" dirty="0" err="1" smtClean="0"/>
              <a:t>Ctr</a:t>
            </a:r>
            <a:endParaRPr lang="en-US" dirty="0" smtClean="0"/>
          </a:p>
          <a:p>
            <a:pPr>
              <a:buNone/>
            </a:pPr>
            <a:endParaRPr lang="en-US" dirty="0" smtClean="0"/>
          </a:p>
          <a:p>
            <a:pPr>
              <a:buNone/>
            </a:pPr>
            <a:r>
              <a:rPr lang="en-US" dirty="0" smtClean="0"/>
              <a:t>509-374-5391</a:t>
            </a:r>
          </a:p>
          <a:p>
            <a:pPr>
              <a:buNone/>
            </a:pPr>
            <a:endParaRPr lang="en-US" dirty="0" smtClean="0"/>
          </a:p>
          <a:p>
            <a:pPr>
              <a:buNone/>
            </a:pPr>
            <a:r>
              <a:rPr lang="en-US" dirty="0" smtClean="0"/>
              <a:t>jgarretson@frontier.com</a:t>
            </a:r>
          </a:p>
        </p:txBody>
      </p:sp>
      <p:pic>
        <p:nvPicPr>
          <p:cNvPr id="6" name="Content Placeholder 5" descr="thankyou4.15.jpg"/>
          <p:cNvPicPr>
            <a:picLocks noGrp="1" noChangeAspect="1"/>
          </p:cNvPicPr>
          <p:nvPr>
            <p:ph sz="half" idx="2"/>
          </p:nvPr>
        </p:nvPicPr>
        <p:blipFill>
          <a:blip r:embed="rId2" cstate="print"/>
          <a:stretch>
            <a:fillRect/>
          </a:stretch>
        </p:blipFill>
        <p:spPr>
          <a:xfrm>
            <a:off x="5410200" y="2057400"/>
            <a:ext cx="3505200" cy="4114800"/>
          </a:xfr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500" b="1" dirty="0" smtClean="0">
                <a:solidFill>
                  <a:schemeClr val="accent3"/>
                </a:solidFill>
                <a:effectLst>
                  <a:outerShdw blurRad="38100" dist="38100" dir="2700000" algn="tl">
                    <a:srgbClr val="000000">
                      <a:alpha val="43137"/>
                    </a:srgbClr>
                  </a:outerShdw>
                </a:effectLst>
              </a:rPr>
              <a:t>Why You Need a Risk </a:t>
            </a:r>
            <a:br>
              <a:rPr lang="en-US" sz="4500" b="1" dirty="0" smtClean="0">
                <a:solidFill>
                  <a:schemeClr val="accent3"/>
                </a:solidFill>
                <a:effectLst>
                  <a:outerShdw blurRad="38100" dist="38100" dir="2700000" algn="tl">
                    <a:srgbClr val="000000">
                      <a:alpha val="43137"/>
                    </a:srgbClr>
                  </a:outerShdw>
                </a:effectLst>
              </a:rPr>
            </a:br>
            <a:r>
              <a:rPr lang="en-US" sz="4500" b="1" dirty="0" smtClean="0">
                <a:solidFill>
                  <a:schemeClr val="accent3"/>
                </a:solidFill>
                <a:effectLst>
                  <a:outerShdw blurRad="38100" dist="38100" dir="2700000" algn="tl">
                    <a:srgbClr val="000000">
                      <a:alpha val="43137"/>
                    </a:srgbClr>
                  </a:outerShdw>
                </a:effectLst>
              </a:rPr>
              <a:t>Reduction Plan</a:t>
            </a:r>
            <a:endParaRPr lang="en-US" sz="4500" dirty="0"/>
          </a:p>
        </p:txBody>
      </p:sp>
      <p:pic>
        <p:nvPicPr>
          <p:cNvPr id="4" name="Content Placeholder 3" descr="senseofpeace.415.jpg"/>
          <p:cNvPicPr>
            <a:picLocks noGrp="1" noChangeAspect="1"/>
          </p:cNvPicPr>
          <p:nvPr>
            <p:ph idx="1"/>
          </p:nvPr>
        </p:nvPicPr>
        <p:blipFill>
          <a:blip r:embed="rId2" cstate="print"/>
          <a:stretch>
            <a:fillRect/>
          </a:stretch>
        </p:blipFill>
        <p:spPr>
          <a:xfrm>
            <a:off x="1066800" y="2209800"/>
            <a:ext cx="7010400" cy="4114800"/>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1752600"/>
          </a:xfrm>
        </p:spPr>
        <p:txBody>
          <a:bodyPr>
            <a:normAutofit fontScale="90000"/>
          </a:bodyPr>
          <a:lstStyle/>
          <a:p>
            <a:pPr lvl="0" algn="ctr"/>
            <a:r>
              <a:rPr lang="en-US" b="1" dirty="0" smtClean="0">
                <a:solidFill>
                  <a:schemeClr val="accent3"/>
                </a:solidFill>
                <a:effectLst>
                  <a:outerShdw blurRad="38100" dist="38100" dir="2700000" algn="tl">
                    <a:srgbClr val="000000">
                      <a:alpha val="43137"/>
                    </a:srgbClr>
                  </a:outerShdw>
                </a:effectLst>
                <a:latin typeface="+mn-lt"/>
              </a:rPr>
              <a:t>Components of a Risk Reduction Plan</a:t>
            </a:r>
            <a:r>
              <a:rPr lang="en-US" sz="4400" dirty="0" smtClean="0">
                <a:solidFill>
                  <a:schemeClr val="accent3"/>
                </a:solidFill>
              </a:rPr>
              <a:t/>
            </a:r>
            <a:br>
              <a:rPr lang="en-US" sz="4400" dirty="0" smtClean="0">
                <a:solidFill>
                  <a:schemeClr val="accent3"/>
                </a:solidFill>
              </a:rPr>
            </a:br>
            <a:endParaRPr lang="en-US" sz="44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295400"/>
            <a:ext cx="8763000" cy="5410200"/>
          </a:xfrm>
        </p:spPr>
        <p:txBody>
          <a:bodyPr>
            <a:normAutofit/>
          </a:bodyPr>
          <a:lstStyle/>
          <a:p>
            <a:pPr>
              <a:buNone/>
            </a:pPr>
            <a:r>
              <a:rPr lang="en-US" b="1" dirty="0" smtClean="0"/>
              <a:t> 	</a:t>
            </a:r>
          </a:p>
          <a:p>
            <a:pPr lvl="0"/>
            <a:r>
              <a:rPr lang="en-US" sz="4400" dirty="0" smtClean="0"/>
              <a:t>Crisis Plan</a:t>
            </a:r>
          </a:p>
          <a:p>
            <a:pPr lvl="0"/>
            <a:r>
              <a:rPr lang="en-US" sz="4400" dirty="0" smtClean="0"/>
              <a:t>Sustainability Audit</a:t>
            </a:r>
          </a:p>
          <a:p>
            <a:pPr lvl="0"/>
            <a:r>
              <a:rPr lang="en-US" sz="4400" dirty="0" smtClean="0"/>
              <a:t>Nonprofit Compliance Checklist</a:t>
            </a:r>
          </a:p>
          <a:p>
            <a:pPr lvl="0"/>
            <a:r>
              <a:rPr lang="en-US" sz="4400" dirty="0" smtClean="0"/>
              <a:t>Document Destruction and Retention Policy</a:t>
            </a:r>
          </a:p>
          <a:p>
            <a:pPr lvl="0"/>
            <a:r>
              <a:rPr lang="en-US" sz="4400" dirty="0" smtClean="0"/>
              <a:t>Succession Plan</a:t>
            </a:r>
          </a:p>
          <a:p>
            <a:pPr>
              <a:buNone/>
            </a:pPr>
            <a:endParaRPr lang="en-US" sz="3600" b="1" dirty="0" smtClean="0"/>
          </a:p>
          <a:p>
            <a:endParaRPr 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304800" y="1676400"/>
            <a:ext cx="4191000" cy="5181599"/>
          </a:xfrm>
        </p:spPr>
        <p:txBody>
          <a:bodyPr>
            <a:normAutofit fontScale="92500"/>
          </a:bodyPr>
          <a:lstStyle/>
          <a:p>
            <a:r>
              <a:rPr lang="en-US" sz="3000" dirty="0" smtClean="0"/>
              <a:t>The purpose of this plan is to provide guidance when a crisis or potential crisis strikes.  </a:t>
            </a:r>
          </a:p>
          <a:p>
            <a:r>
              <a:rPr lang="en-US" sz="3000" dirty="0" smtClean="0"/>
              <a:t>It is the responsibility of all staff to be familiar with the plan.  </a:t>
            </a:r>
          </a:p>
          <a:p>
            <a:r>
              <a:rPr lang="en-US" sz="3000" dirty="0" smtClean="0"/>
              <a:t>Need specific staff to review on an annual meeting and provide training to staff.</a:t>
            </a:r>
          </a:p>
          <a:p>
            <a:endParaRPr lang="en-US" dirty="0"/>
          </a:p>
        </p:txBody>
      </p:sp>
      <p:pic>
        <p:nvPicPr>
          <p:cNvPr id="5" name="Content Placeholder 4" descr="crisis.415.jpg"/>
          <p:cNvPicPr>
            <a:picLocks noGrp="1" noChangeAspect="1"/>
          </p:cNvPicPr>
          <p:nvPr>
            <p:ph sz="half" idx="2"/>
          </p:nvPr>
        </p:nvPicPr>
        <p:blipFill>
          <a:blip r:embed="rId2" cstate="print"/>
          <a:stretch>
            <a:fillRect/>
          </a:stretch>
        </p:blipFill>
        <p:spPr>
          <a:xfrm>
            <a:off x="5105400" y="1905000"/>
            <a:ext cx="3505200" cy="4724400"/>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90600"/>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 Continued</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2400" y="1295400"/>
            <a:ext cx="8839200" cy="5334000"/>
          </a:xfrm>
        </p:spPr>
        <p:txBody>
          <a:bodyPr>
            <a:normAutofit lnSpcReduction="10000"/>
          </a:bodyPr>
          <a:lstStyle/>
          <a:p>
            <a:pPr lvl="0">
              <a:buNone/>
            </a:pPr>
            <a:r>
              <a:rPr lang="en-US" b="1" dirty="0" smtClean="0"/>
              <a:t>	</a:t>
            </a:r>
            <a:endParaRPr lang="en-US" sz="2800" b="1" dirty="0" smtClean="0"/>
          </a:p>
          <a:p>
            <a:r>
              <a:rPr lang="en-US" b="1" u="sng" dirty="0" smtClean="0"/>
              <a:t>Determination of Crisis:</a:t>
            </a:r>
            <a:r>
              <a:rPr lang="en-US" dirty="0" smtClean="0"/>
              <a:t>  In situations such as fire, robbery, natural disaster, etc there is not a need to determine whether a crisis has been presented.  In these situations the Crisis Response Plan is to be immediately activated.</a:t>
            </a:r>
          </a:p>
          <a:p>
            <a:endParaRPr lang="en-US" dirty="0" smtClean="0"/>
          </a:p>
          <a:p>
            <a:r>
              <a:rPr lang="en-US" dirty="0" smtClean="0"/>
              <a:t>In other circumstances, such as threat of a law suit; allegations of inappropriate and/or criminal conduct of a staff member, Board member, or volunteer advocate; negative media coverage of agency; etc. it must be determined if a crisis exists, and which portions of the Crisis Response Plan are relevant and are to be activated.</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500" b="1" dirty="0" smtClean="0">
                <a:solidFill>
                  <a:schemeClr val="accent3"/>
                </a:solidFill>
                <a:effectLst>
                  <a:outerShdw blurRad="38100" dist="38100" dir="2700000" algn="tl">
                    <a:srgbClr val="000000">
                      <a:alpha val="43137"/>
                    </a:srgbClr>
                  </a:outerShdw>
                </a:effectLst>
                <a:latin typeface="+mn-lt"/>
              </a:rPr>
              <a:t>Crisis Plan Cont.</a:t>
            </a:r>
            <a:endParaRPr lang="en-US" sz="4500" b="1" dirty="0">
              <a:solidFill>
                <a:schemeClr val="accent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1371600"/>
            <a:ext cx="8686800" cy="5334000"/>
          </a:xfrm>
        </p:spPr>
        <p:txBody>
          <a:bodyPr>
            <a:normAutofit/>
          </a:bodyPr>
          <a:lstStyle/>
          <a:p>
            <a:pPr>
              <a:buNone/>
            </a:pPr>
            <a:r>
              <a:rPr lang="en-US" b="1" u="sng" dirty="0" smtClean="0"/>
              <a:t>Identify Existing Resources: </a:t>
            </a:r>
            <a:r>
              <a:rPr lang="en-US" dirty="0" smtClean="0"/>
              <a:t> </a:t>
            </a:r>
          </a:p>
          <a:p>
            <a:pPr lvl="0"/>
            <a:r>
              <a:rPr lang="en-US" dirty="0" smtClean="0"/>
              <a:t>Policies and guidance regarding immediate response to crisis such as fire, robbery and theft, bomb threat, workplace violence, etc.</a:t>
            </a:r>
          </a:p>
          <a:p>
            <a:pPr lvl="0"/>
            <a:r>
              <a:rPr lang="en-US" dirty="0" smtClean="0"/>
              <a:t>Policies pertaining to personnel management and client interactions.</a:t>
            </a:r>
          </a:p>
          <a:p>
            <a:pPr lvl="0"/>
            <a:r>
              <a:rPr lang="en-US" dirty="0" smtClean="0"/>
              <a:t>Staff contact sheets. </a:t>
            </a:r>
          </a:p>
          <a:p>
            <a:pPr lvl="0"/>
            <a:r>
              <a:rPr lang="en-US" dirty="0" smtClean="0"/>
              <a:t>Employee Safety Manual</a:t>
            </a:r>
          </a:p>
          <a:p>
            <a:pPr lvl="0"/>
            <a:r>
              <a:rPr lang="en-US" dirty="0" smtClean="0"/>
              <a:t>First aid kits, fire extinguishers, exit signs, and emergency evacuation routes   </a:t>
            </a:r>
          </a:p>
          <a:p>
            <a:pPr lvl="0"/>
            <a:r>
              <a:rPr lang="en-US" dirty="0" smtClean="0"/>
              <a:t>Safety Committee </a:t>
            </a:r>
          </a:p>
          <a:p>
            <a:pPr lvl="0">
              <a:buNone/>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6513</TotalTime>
  <Words>1890</Words>
  <Application>Microsoft Office PowerPoint</Application>
  <PresentationFormat>On-screen Show (4:3)</PresentationFormat>
  <Paragraphs>425</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Flow</vt:lpstr>
      <vt:lpstr>About Me!!</vt:lpstr>
      <vt:lpstr>       “Risk Reduction”</vt:lpstr>
      <vt:lpstr>    Identify Various Risks to Agencies: </vt:lpstr>
      <vt:lpstr>   Why You Need a Risk Reduction Plan </vt:lpstr>
      <vt:lpstr>Why You Need a Risk  Reduction Plan</vt:lpstr>
      <vt:lpstr>Components of a Risk Reduction Plan </vt:lpstr>
      <vt:lpstr>Crisis Plan</vt:lpstr>
      <vt:lpstr>Crisis Plan - Continued</vt:lpstr>
      <vt:lpstr>Crisis Plan Cont.</vt:lpstr>
      <vt:lpstr>Crisis Plan Cont.</vt:lpstr>
      <vt:lpstr>  Crisis Plan Cont.</vt:lpstr>
      <vt:lpstr>Crisis Plan Cont.</vt:lpstr>
      <vt:lpstr>Crisis Plan Cont.</vt:lpstr>
      <vt:lpstr>Crisis Plan Cont.</vt:lpstr>
      <vt:lpstr>Crisis Plan Cont.</vt:lpstr>
      <vt:lpstr>Crisis Plan Cont.</vt:lpstr>
      <vt:lpstr>Crisis Plan Cont. Command Center</vt:lpstr>
      <vt:lpstr>Crisis Plan Cont.</vt:lpstr>
      <vt:lpstr>Crisis Plan Cont. – After Crisis Review</vt:lpstr>
      <vt:lpstr>Crisis Plan Cont.</vt:lpstr>
      <vt:lpstr>Sustainability Audit</vt:lpstr>
      <vt:lpstr>Sustainability Audit</vt:lpstr>
      <vt:lpstr>Sustainability Audit</vt:lpstr>
      <vt:lpstr>Sustainability Audit Cont.</vt:lpstr>
      <vt:lpstr>Sustainability Audit Cont.</vt:lpstr>
      <vt:lpstr>Non Profit Compliance Checklist</vt:lpstr>
      <vt:lpstr>Document Destruction and Retention Policy</vt:lpstr>
      <vt:lpstr>Document Destruction and Retention Policy</vt:lpstr>
      <vt:lpstr>Document Destruction and Retention Policy Cont.</vt:lpstr>
      <vt:lpstr>Document Destruction and Retention Policy</vt:lpstr>
      <vt:lpstr>Document Destruction and Retention Policy</vt:lpstr>
      <vt:lpstr>Document Destruction and Retention Policy</vt:lpstr>
      <vt:lpstr>Document Destruction and Retention Policy</vt:lpstr>
      <vt:lpstr>Document Destruction and Retention Policy</vt:lpstr>
      <vt:lpstr>Document Destruction and Retention Policy</vt:lpstr>
      <vt:lpstr>Document Destruction and Retention Policy</vt:lpstr>
      <vt:lpstr>Document Destruction and Retention Policy</vt:lpstr>
      <vt:lpstr>Document Destruction and Retention Policy</vt:lpstr>
      <vt:lpstr>Document Destruction and Retention Policy</vt:lpstr>
      <vt:lpstr>Succession Plan</vt:lpstr>
      <vt:lpstr>Succession Plan</vt:lpstr>
      <vt:lpstr>Succession Plan Cont.</vt:lpstr>
      <vt:lpstr>   Succession Plan Cont.</vt:lpstr>
      <vt:lpstr>Succession Plan Cont.</vt:lpstr>
      <vt:lpstr>Additional Strategies to Reduce Risk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THAT agency!!!”</dc:title>
  <dc:creator>JoDee Garretson</dc:creator>
  <cp:lastModifiedBy>Sandra Greene</cp:lastModifiedBy>
  <cp:revision>116</cp:revision>
  <dcterms:created xsi:type="dcterms:W3CDTF">2014-03-21T17:36:15Z</dcterms:created>
  <dcterms:modified xsi:type="dcterms:W3CDTF">2015-04-13T15:58:42Z</dcterms:modified>
</cp:coreProperties>
</file>