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1" r:id="rId6"/>
    <p:sldId id="262" r:id="rId7"/>
    <p:sldId id="264" r:id="rId8"/>
    <p:sldId id="260" r:id="rId9"/>
    <p:sldId id="263"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9" d="100"/>
          <a:sy n="79" d="100"/>
        </p:scale>
        <p:origin x="-2532" y="-750"/>
      </p:cViewPr>
      <p:guideLst>
        <p:guide orient="horz" pos="2160"/>
        <p:guide pos="2880"/>
      </p:guideLst>
    </p:cSldViewPr>
  </p:slideViewPr>
  <p:notesTextViewPr>
    <p:cViewPr>
      <p:scale>
        <a:sx n="1" d="1"/>
        <a:sy n="1" d="1"/>
      </p:scale>
      <p:origin x="0" y="0"/>
    </p:cViewPr>
  </p:notesTextViewPr>
  <p:notesViewPr>
    <p:cSldViewPr>
      <p:cViewPr>
        <p:scale>
          <a:sx n="94" d="100"/>
          <a:sy n="94" d="100"/>
        </p:scale>
        <p:origin x="-3678" y="24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3525E1C-F7AF-4F9C-8244-47CF65B2EA8C}" type="datetimeFigureOut">
              <a:rPr lang="en-US" smtClean="0"/>
              <a:t>11/29/2016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B397CF3-7129-4214-A34C-6238596B3E4E}" type="slidenum">
              <a:rPr lang="en-US" smtClean="0"/>
              <a:t>‹#›</a:t>
            </a:fld>
            <a:endParaRPr lang="en-US"/>
          </a:p>
        </p:txBody>
      </p:sp>
    </p:spTree>
    <p:extLst>
      <p:ext uri="{BB962C8B-B14F-4D97-AF65-F5344CB8AC3E}">
        <p14:creationId xmlns:p14="http://schemas.microsoft.com/office/powerpoint/2010/main" val="11884660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s://www.prearesourcecenter.org/training-technical-assistance/prea-101/juvenile-facility-standards"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nicic.gov/library/027964" TargetMode="Externa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endParaRPr lang="en-US" dirty="0"/>
          </a:p>
        </p:txBody>
      </p:sp>
      <p:sp>
        <p:nvSpPr>
          <p:cNvPr id="4" name="Slide Number Placeholder 3"/>
          <p:cNvSpPr>
            <a:spLocks noGrp="1"/>
          </p:cNvSpPr>
          <p:nvPr>
            <p:ph type="sldNum" sz="quarter" idx="10"/>
          </p:nvPr>
        </p:nvSpPr>
        <p:spPr/>
        <p:txBody>
          <a:bodyPr/>
          <a:lstStyle/>
          <a:p>
            <a:fld id="{AB397CF3-7129-4214-A34C-6238596B3E4E}" type="slidenum">
              <a:rPr lang="en-US" smtClean="0"/>
              <a:t>1</a:t>
            </a:fld>
            <a:endParaRPr lang="en-US"/>
          </a:p>
        </p:txBody>
      </p:sp>
    </p:spTree>
    <p:extLst>
      <p:ext uri="{BB962C8B-B14F-4D97-AF65-F5344CB8AC3E}">
        <p14:creationId xmlns:p14="http://schemas.microsoft.com/office/powerpoint/2010/main" val="871577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 Tip:</a:t>
            </a:r>
            <a:r>
              <a:rPr lang="en-US" baseline="0" dirty="0" smtClean="0"/>
              <a:t> Use </a:t>
            </a:r>
            <a:r>
              <a:rPr lang="en-US" baseline="0" dirty="0" smtClean="0"/>
              <a:t>this slide to share how an incarcerated person can access services from </a:t>
            </a:r>
            <a:r>
              <a:rPr lang="en-US" baseline="0" dirty="0" smtClean="0"/>
              <a:t>your agency</a:t>
            </a:r>
            <a:r>
              <a:rPr lang="en-US" baseline="0" dirty="0" smtClean="0"/>
              <a:t>. If presenting to corrections staff, and an agreement has not been made for how incarcerated survivors can access these services, trainers should be prepared to suggest options for confidential access based on their knowledge of the facility. It will be helpful to have toured the facility before presenting so these suggestions can be more specific. </a:t>
            </a:r>
          </a:p>
        </p:txBody>
      </p:sp>
      <p:sp>
        <p:nvSpPr>
          <p:cNvPr id="4" name="Slide Number Placeholder 3"/>
          <p:cNvSpPr>
            <a:spLocks noGrp="1"/>
          </p:cNvSpPr>
          <p:nvPr>
            <p:ph type="sldNum" sz="quarter" idx="10"/>
          </p:nvPr>
        </p:nvSpPr>
        <p:spPr/>
        <p:txBody>
          <a:bodyPr/>
          <a:lstStyle/>
          <a:p>
            <a:fld id="{AB397CF3-7129-4214-A34C-6238596B3E4E}" type="slidenum">
              <a:rPr lang="en-US" smtClean="0"/>
              <a:t>10</a:t>
            </a:fld>
            <a:endParaRPr lang="en-US"/>
          </a:p>
        </p:txBody>
      </p:sp>
    </p:spTree>
    <p:extLst>
      <p:ext uri="{BB962C8B-B14F-4D97-AF65-F5344CB8AC3E}">
        <p14:creationId xmlns:p14="http://schemas.microsoft.com/office/powerpoint/2010/main" val="12949524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B397CF3-7129-4214-A34C-6238596B3E4E}" type="slidenum">
              <a:rPr lang="en-US" smtClean="0"/>
              <a:t>11</a:t>
            </a:fld>
            <a:endParaRPr lang="en-US"/>
          </a:p>
        </p:txBody>
      </p:sp>
    </p:spTree>
    <p:extLst>
      <p:ext uri="{BB962C8B-B14F-4D97-AF65-F5344CB8AC3E}">
        <p14:creationId xmlns:p14="http://schemas.microsoft.com/office/powerpoint/2010/main" val="23720633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Talking Points: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 </a:t>
            </a:r>
            <a:r>
              <a:rPr lang="en-US" sz="1200" kern="1200" dirty="0" smtClean="0">
                <a:solidFill>
                  <a:schemeClr val="tx1"/>
                </a:solidFill>
                <a:effectLst/>
                <a:latin typeface="+mn-lt"/>
                <a:ea typeface="+mn-ea"/>
                <a:cs typeface="+mn-cs"/>
              </a:rPr>
              <a:t>Prison Rape Elimination Act of 2003 is the first federal law passed to address sexual violence in detention facilities.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PREA states that sexual assault in detention can constitute a violation of the eighth amendment of the U.S. Constitution and requires that facilities adopt a zero-tolerance approach to this form of abuse.</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Standards that tell detention facilities what they must do to be in compliance with the law were published in 2012.</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There are hundreds of standards requiring facilities to act to prevent and respond to sexual violence against incarcerated and detained people. </a:t>
            </a:r>
          </a:p>
          <a:p>
            <a:r>
              <a:rPr lang="en-US" sz="1200" kern="1200" dirty="0" smtClean="0">
                <a:solidFill>
                  <a:schemeClr val="tx1"/>
                </a:solidFill>
                <a:effectLst/>
                <a:latin typeface="+mn-lt"/>
                <a:ea typeface="+mn-ea"/>
                <a:cs typeface="+mn-cs"/>
              </a:rPr>
              <a:t> </a:t>
            </a:r>
          </a:p>
          <a:p>
            <a:endParaRPr lang="en-US" dirty="0"/>
          </a:p>
        </p:txBody>
      </p:sp>
      <p:sp>
        <p:nvSpPr>
          <p:cNvPr id="4" name="Slide Number Placeholder 3"/>
          <p:cNvSpPr>
            <a:spLocks noGrp="1"/>
          </p:cNvSpPr>
          <p:nvPr>
            <p:ph type="sldNum" sz="quarter" idx="10"/>
          </p:nvPr>
        </p:nvSpPr>
        <p:spPr/>
        <p:txBody>
          <a:bodyPr/>
          <a:lstStyle/>
          <a:p>
            <a:fld id="{AB397CF3-7129-4214-A34C-6238596B3E4E}" type="slidenum">
              <a:rPr lang="en-US" smtClean="0"/>
              <a:t>2</a:t>
            </a:fld>
            <a:endParaRPr lang="en-US"/>
          </a:p>
        </p:txBody>
      </p:sp>
    </p:spTree>
    <p:extLst>
      <p:ext uri="{BB962C8B-B14F-4D97-AF65-F5344CB8AC3E}">
        <p14:creationId xmlns:p14="http://schemas.microsoft.com/office/powerpoint/2010/main" val="57582205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685800" y="4343400"/>
            <a:ext cx="5486400" cy="4800600"/>
          </a:xfrm>
        </p:spPr>
        <p:txBody>
          <a:bodyPr/>
          <a:lstStyle/>
          <a:p>
            <a:r>
              <a:rPr lang="en-US" dirty="0" smtClean="0"/>
              <a:t>Talking Points:</a:t>
            </a:r>
          </a:p>
          <a:p>
            <a:pPr marL="171450" indent="-171450">
              <a:buFont typeface="Arial" panose="020B0604020202020204" pitchFamily="34" charset="0"/>
              <a:buChar char="•"/>
            </a:pPr>
            <a:r>
              <a:rPr lang="en-US" dirty="0" smtClean="0"/>
              <a:t>Each type of facility must comply with many standards related to prevention and response to sexual abuse in detention </a:t>
            </a:r>
            <a:endParaRPr lang="en-US" dirty="0"/>
          </a:p>
          <a:p>
            <a:r>
              <a:rPr lang="en-US" dirty="0" smtClean="0"/>
              <a:t>Trainer Tips: </a:t>
            </a:r>
            <a:endParaRPr lang="en-US" dirty="0" smtClean="0"/>
          </a:p>
          <a:p>
            <a:pPr marL="171450" indent="-171450">
              <a:buFont typeface="Arial" panose="020B0604020202020204" pitchFamily="34" charset="0"/>
              <a:buChar char="•"/>
            </a:pPr>
            <a:r>
              <a:rPr lang="en-US" dirty="0" smtClean="0"/>
              <a:t>Look up the standards for the facility type you are presenting to prior to your presentation. </a:t>
            </a:r>
          </a:p>
          <a:p>
            <a:pPr marL="171450" indent="-171450">
              <a:buFont typeface="Arial" panose="020B0604020202020204" pitchFamily="34" charset="0"/>
              <a:buChar char="•"/>
            </a:pPr>
            <a:r>
              <a:rPr lang="en-US" dirty="0" smtClean="0"/>
              <a:t>You</a:t>
            </a:r>
            <a:r>
              <a:rPr lang="en-US" baseline="0" dirty="0" smtClean="0"/>
              <a:t> </a:t>
            </a:r>
            <a:r>
              <a:rPr lang="en-US" baseline="0" dirty="0" smtClean="0"/>
              <a:t>can access most of the standards on the PREA Resource Center’s website. </a:t>
            </a:r>
            <a:r>
              <a:rPr lang="en-US" baseline="0" dirty="0" smtClean="0"/>
              <a:t>All </a:t>
            </a:r>
            <a:r>
              <a:rPr lang="en-US" baseline="0" dirty="0" smtClean="0"/>
              <a:t>of these standards were created by the Department of Justice in 2012: </a:t>
            </a:r>
            <a:r>
              <a:rPr lang="en-US" baseline="0" dirty="0" smtClean="0"/>
              <a:t>	</a:t>
            </a:r>
            <a:endParaRPr lang="en-US" baseline="0" dirty="0" smtClean="0"/>
          </a:p>
          <a:p>
            <a:pPr marL="628650" lvl="1" indent="-171450">
              <a:buFont typeface="Arial" panose="020B0604020202020204" pitchFamily="34" charset="0"/>
              <a:buChar char="•"/>
            </a:pPr>
            <a:r>
              <a:rPr lang="en-US" baseline="0" dirty="0" smtClean="0"/>
              <a:t>Prison &amp; Jail Standards: https://www.prearesourcecenter.org/training-technical-assistance/prea-101/prisons-and-jail-standards</a:t>
            </a:r>
          </a:p>
          <a:p>
            <a:pPr marL="628650" lvl="1" indent="-171450">
              <a:buFont typeface="Arial" panose="020B0604020202020204" pitchFamily="34" charset="0"/>
              <a:buChar char="•"/>
            </a:pPr>
            <a:r>
              <a:rPr lang="en-US" baseline="0" dirty="0" smtClean="0"/>
              <a:t>Lockup Standards: https://www.prearesourcecenter.org/training-technical-assistance/prea-101/lockup-standards</a:t>
            </a:r>
          </a:p>
          <a:p>
            <a:pPr marL="628650" lvl="1" indent="-171450">
              <a:buFont typeface="Arial" panose="020B0604020202020204" pitchFamily="34" charset="0"/>
              <a:buChar char="•"/>
            </a:pPr>
            <a:r>
              <a:rPr lang="en-US" baseline="0" dirty="0" smtClean="0"/>
              <a:t>Community Confinement </a:t>
            </a:r>
            <a:r>
              <a:rPr lang="en-US" baseline="0" dirty="0" smtClean="0">
                <a:solidFill>
                  <a:schemeClr val="tx1"/>
                </a:solidFill>
              </a:rPr>
              <a:t>Standards: https://www.prearesourcecenter.org/training-technical-assistance/prea-101/community-confinement-standards</a:t>
            </a:r>
          </a:p>
          <a:p>
            <a:pPr marL="628650" lvl="1" indent="-171450">
              <a:buFont typeface="Arial" panose="020B0604020202020204" pitchFamily="34" charset="0"/>
              <a:buChar char="•"/>
            </a:pPr>
            <a:r>
              <a:rPr lang="en-US" baseline="0" dirty="0" smtClean="0">
                <a:solidFill>
                  <a:schemeClr val="tx1"/>
                </a:solidFill>
              </a:rPr>
              <a:t>Juvenile Facility Standards: </a:t>
            </a:r>
            <a:r>
              <a:rPr lang="en-US" baseline="0" dirty="0" smtClean="0">
                <a:solidFill>
                  <a:schemeClr val="tx1"/>
                </a:solidFill>
                <a:hlinkClick r:id="rId3"/>
              </a:rPr>
              <a:t>https://</a:t>
            </a:r>
            <a:r>
              <a:rPr lang="en-US" baseline="0" dirty="0" smtClean="0">
                <a:solidFill>
                  <a:schemeClr val="tx1"/>
                </a:solidFill>
                <a:hlinkClick r:id="rId3"/>
              </a:rPr>
              <a:t>www.prearesourcecenter.org/training-technical-assistance/prea-101/juvenile-facility-standards</a:t>
            </a:r>
            <a:endParaRPr lang="en-US" baseline="0" dirty="0" smtClean="0">
              <a:solidFill>
                <a:schemeClr val="tx1"/>
              </a:solidFill>
            </a:endParaRPr>
          </a:p>
          <a:p>
            <a:pPr marL="171450" indent="-171450">
              <a:buFont typeface="Arial" panose="020B0604020202020204" pitchFamily="34" charset="0"/>
              <a:buChar char="•"/>
            </a:pPr>
            <a:r>
              <a:rPr lang="en-US" baseline="0" dirty="0" smtClean="0">
                <a:solidFill>
                  <a:schemeClr val="tx1"/>
                </a:solidFill>
              </a:rPr>
              <a:t>Immigration </a:t>
            </a:r>
            <a:r>
              <a:rPr lang="en-US" baseline="0" dirty="0" smtClean="0">
                <a:solidFill>
                  <a:schemeClr val="tx1"/>
                </a:solidFill>
              </a:rPr>
              <a:t>Detention Facility Standards were created by the Department of Homeland Security in 2014: </a:t>
            </a:r>
            <a:r>
              <a:rPr lang="en-US" baseline="0" dirty="0" smtClean="0">
                <a:solidFill>
                  <a:schemeClr val="tx1"/>
                </a:solidFill>
                <a:hlinkClick r:id="rId4"/>
              </a:rPr>
              <a:t>http://</a:t>
            </a:r>
            <a:r>
              <a:rPr lang="en-US" baseline="0" dirty="0" smtClean="0">
                <a:solidFill>
                  <a:schemeClr val="tx1"/>
                </a:solidFill>
                <a:hlinkClick r:id="rId4"/>
              </a:rPr>
              <a:t>nicic.gov/library/027964</a:t>
            </a:r>
            <a:endParaRPr lang="en-US" dirty="0">
              <a:solidFill>
                <a:schemeClr val="tx1"/>
              </a:solidFill>
            </a:endParaRPr>
          </a:p>
          <a:p>
            <a:pPr marL="171450" indent="-171450">
              <a:buFont typeface="Arial" panose="020B0604020202020204" pitchFamily="34" charset="0"/>
              <a:buChar char="•"/>
            </a:pPr>
            <a:r>
              <a:rPr lang="en-US" dirty="0" smtClean="0">
                <a:solidFill>
                  <a:schemeClr val="tx1"/>
                </a:solidFill>
              </a:rPr>
              <a:t>Unaccompanied </a:t>
            </a:r>
            <a:r>
              <a:rPr lang="en-US" dirty="0">
                <a:solidFill>
                  <a:schemeClr val="tx1"/>
                </a:solidFill>
              </a:rPr>
              <a:t>immigrant and refugee minors are in the custody of the Department of Health and Human Services</a:t>
            </a:r>
            <a:r>
              <a:rPr lang="en-US" dirty="0" smtClean="0">
                <a:solidFill>
                  <a:schemeClr val="tx1"/>
                </a:solidFill>
              </a:rPr>
              <a:t>’ </a:t>
            </a:r>
            <a:r>
              <a:rPr lang="en-US" dirty="0">
                <a:solidFill>
                  <a:schemeClr val="tx1"/>
                </a:solidFill>
              </a:rPr>
              <a:t>Office of Refugee Resettlement (</a:t>
            </a:r>
            <a:r>
              <a:rPr lang="en-US" dirty="0" smtClean="0">
                <a:solidFill>
                  <a:schemeClr val="tx1"/>
                </a:solidFill>
              </a:rPr>
              <a:t>ORR). The </a:t>
            </a:r>
            <a:r>
              <a:rPr lang="en-US" dirty="0">
                <a:solidFill>
                  <a:schemeClr val="tx1"/>
                </a:solidFill>
              </a:rPr>
              <a:t>ORR has not finalized its </a:t>
            </a:r>
            <a:r>
              <a:rPr lang="en-US" dirty="0" smtClean="0">
                <a:solidFill>
                  <a:schemeClr val="tx1"/>
                </a:solidFill>
              </a:rPr>
              <a:t>PREA rules but facilities </a:t>
            </a:r>
            <a:r>
              <a:rPr lang="en-US" dirty="0">
                <a:solidFill>
                  <a:schemeClr val="tx1"/>
                </a:solidFill>
              </a:rPr>
              <a:t>are required to comply with the Interim Final </a:t>
            </a:r>
            <a:r>
              <a:rPr lang="en-US" dirty="0" smtClean="0">
                <a:solidFill>
                  <a:schemeClr val="tx1"/>
                </a:solidFill>
              </a:rPr>
              <a:t>Rule: </a:t>
            </a:r>
            <a:r>
              <a:rPr lang="en-US" u="sng" dirty="0" smtClean="0">
                <a:solidFill>
                  <a:schemeClr val="tx1"/>
                </a:solidFill>
              </a:rPr>
              <a:t>https</a:t>
            </a:r>
            <a:r>
              <a:rPr lang="en-US" u="sng" dirty="0">
                <a:solidFill>
                  <a:schemeClr val="tx1"/>
                </a:solidFill>
              </a:rPr>
              <a:t>://www.federalregister.gov/documents/2014/12/24/2014-29984/standards-to-prevent-detect-and-respond-to-sexual-abuse-and-sexual-harassment-involving#sectno-reference-411.65</a:t>
            </a:r>
          </a:p>
          <a:p>
            <a:pPr marL="0" indent="0">
              <a:buFont typeface="Arial" panose="020B0604020202020204" pitchFamily="34" charset="0"/>
              <a:buNone/>
            </a:pPr>
            <a:endParaRPr lang="en-US" baseline="0" dirty="0" smtClean="0">
              <a:solidFill>
                <a:schemeClr val="tx1"/>
              </a:solidFill>
            </a:endParaRPr>
          </a:p>
          <a:p>
            <a:pPr marL="0" indent="0">
              <a:buFont typeface="Arial" panose="020B0604020202020204" pitchFamily="34" charset="0"/>
              <a:buNone/>
            </a:pPr>
            <a:endParaRPr lang="en-US" baseline="0" dirty="0" smtClean="0">
              <a:solidFill>
                <a:schemeClr val="tx1"/>
              </a:solidFill>
            </a:endParaRPr>
          </a:p>
          <a:p>
            <a:pPr marL="0" indent="0">
              <a:buFont typeface="Arial" panose="020B0604020202020204" pitchFamily="34" charset="0"/>
              <a:buNone/>
            </a:pPr>
            <a:endParaRPr lang="en-US" baseline="0" dirty="0" smtClean="0">
              <a:solidFill>
                <a:schemeClr val="tx1"/>
              </a:solidFill>
            </a:endParaRPr>
          </a:p>
          <a:p>
            <a:pPr marL="0" indent="0">
              <a:buFont typeface="Arial" panose="020B0604020202020204" pitchFamily="34" charset="0"/>
              <a:buNone/>
            </a:pPr>
            <a:endParaRPr lang="en-US" baseline="0" dirty="0" smtClean="0">
              <a:solidFill>
                <a:schemeClr val="tx1"/>
              </a:solidFill>
            </a:endParaRPr>
          </a:p>
          <a:p>
            <a:pPr marL="0" indent="0">
              <a:buFont typeface="Arial" panose="020B0604020202020204" pitchFamily="34" charset="0"/>
              <a:buNone/>
            </a:pPr>
            <a:endParaRPr lang="en-US" baseline="0" dirty="0" smtClean="0">
              <a:solidFill>
                <a:schemeClr val="tx1"/>
              </a:solidFill>
            </a:endParaRPr>
          </a:p>
          <a:p>
            <a:pPr marL="0" indent="0">
              <a:buFont typeface="Arial" panose="020B0604020202020204" pitchFamily="34" charset="0"/>
              <a:buNone/>
            </a:pPr>
            <a:endParaRPr lang="en-US" dirty="0">
              <a:solidFill>
                <a:schemeClr val="tx1"/>
              </a:solidFill>
            </a:endParaRPr>
          </a:p>
        </p:txBody>
      </p:sp>
      <p:sp>
        <p:nvSpPr>
          <p:cNvPr id="4" name="Slide Number Placeholder 3"/>
          <p:cNvSpPr>
            <a:spLocks noGrp="1"/>
          </p:cNvSpPr>
          <p:nvPr>
            <p:ph type="sldNum" sz="quarter" idx="10"/>
          </p:nvPr>
        </p:nvSpPr>
        <p:spPr/>
        <p:txBody>
          <a:bodyPr/>
          <a:lstStyle/>
          <a:p>
            <a:fld id="{AB397CF3-7129-4214-A34C-6238596B3E4E}" type="slidenum">
              <a:rPr lang="en-US" smtClean="0"/>
              <a:t>3</a:t>
            </a:fld>
            <a:endParaRPr lang="en-US" dirty="0"/>
          </a:p>
        </p:txBody>
      </p:sp>
    </p:spTree>
    <p:extLst>
      <p:ext uri="{BB962C8B-B14F-4D97-AF65-F5344CB8AC3E}">
        <p14:creationId xmlns:p14="http://schemas.microsoft.com/office/powerpoint/2010/main" val="27099359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Talking Points: </a:t>
            </a:r>
          </a:p>
          <a:p>
            <a:pPr marL="171450" indent="-171450">
              <a:buFont typeface="Arial" panose="020B0604020202020204" pitchFamily="34" charset="0"/>
              <a:buChar char="•"/>
            </a:pPr>
            <a:r>
              <a:rPr lang="en-US" dirty="0" smtClean="0"/>
              <a:t>These </a:t>
            </a:r>
            <a:r>
              <a:rPr lang="en-US" dirty="0" smtClean="0"/>
              <a:t>requirements are in the standards for all facility types.</a:t>
            </a:r>
          </a:p>
          <a:p>
            <a:pPr marL="171450" indent="-171450">
              <a:buFont typeface="Arial" panose="020B0604020202020204" pitchFamily="34" charset="0"/>
              <a:buChar char="•"/>
            </a:pPr>
            <a:r>
              <a:rPr lang="en-US" dirty="0" smtClean="0"/>
              <a:t>PREA requires correctional facilities to provide access to outside confidential support services, or advocacy, and to enable reasonable communication between incarcerated people and advocates in as confidential a manner as possible.</a:t>
            </a:r>
          </a:p>
        </p:txBody>
      </p:sp>
      <p:sp>
        <p:nvSpPr>
          <p:cNvPr id="4" name="Slide Number Placeholder 3"/>
          <p:cNvSpPr>
            <a:spLocks noGrp="1"/>
          </p:cNvSpPr>
          <p:nvPr>
            <p:ph type="sldNum" sz="quarter" idx="10"/>
          </p:nvPr>
        </p:nvSpPr>
        <p:spPr/>
        <p:txBody>
          <a:bodyPr/>
          <a:lstStyle/>
          <a:p>
            <a:fld id="{AB397CF3-7129-4214-A34C-6238596B3E4E}" type="slidenum">
              <a:rPr lang="en-US" smtClean="0"/>
              <a:t>4</a:t>
            </a:fld>
            <a:endParaRPr lang="en-US"/>
          </a:p>
        </p:txBody>
      </p:sp>
    </p:spTree>
    <p:extLst>
      <p:ext uri="{BB962C8B-B14F-4D97-AF65-F5344CB8AC3E}">
        <p14:creationId xmlns:p14="http://schemas.microsoft.com/office/powerpoint/2010/main" val="424374706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Talking Points: </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Community </a:t>
            </a:r>
            <a:r>
              <a:rPr lang="en-US" sz="1200" kern="1200" dirty="0" smtClean="0">
                <a:solidFill>
                  <a:schemeClr val="tx1"/>
                </a:solidFill>
                <a:effectLst/>
                <a:latin typeface="+mn-lt"/>
                <a:ea typeface="+mn-ea"/>
                <a:cs typeface="+mn-cs"/>
              </a:rPr>
              <a:t>based advocacy for survivors of sexual assault has many dimensions, but is rooted in assisting survivors in healing after a sexual assault.</a:t>
            </a:r>
          </a:p>
          <a:p>
            <a:pPr marL="171450" indent="-171450">
              <a:buFont typeface="Arial" panose="020B0604020202020204" pitchFamily="34" charset="0"/>
              <a:buChar char="•"/>
            </a:pPr>
            <a:r>
              <a:rPr lang="en-US" dirty="0"/>
              <a:t>K</a:t>
            </a:r>
            <a:r>
              <a:rPr lang="en-US" sz="1200" kern="1200" dirty="0" smtClean="0">
                <a:solidFill>
                  <a:schemeClr val="tx1"/>
                </a:solidFill>
                <a:effectLst/>
                <a:latin typeface="+mn-lt"/>
                <a:ea typeface="+mn-ea"/>
                <a:cs typeface="+mn-cs"/>
              </a:rPr>
              <a:t>nowing what rights survivors have.</a:t>
            </a:r>
          </a:p>
          <a:p>
            <a:pPr marL="171450" indent="-171450">
              <a:buFont typeface="Arial" panose="020B0604020202020204" pitchFamily="34" charset="0"/>
              <a:buChar char="•"/>
            </a:pPr>
            <a:r>
              <a:rPr lang="en-US" dirty="0"/>
              <a:t>B</a:t>
            </a:r>
            <a:r>
              <a:rPr lang="en-US" sz="1200" kern="1200" dirty="0" smtClean="0">
                <a:solidFill>
                  <a:schemeClr val="tx1"/>
                </a:solidFill>
                <a:effectLst/>
                <a:latin typeface="+mn-lt"/>
                <a:ea typeface="+mn-ea"/>
                <a:cs typeface="+mn-cs"/>
              </a:rPr>
              <a:t>eing familiar with resources that can help survivors.</a:t>
            </a:r>
          </a:p>
          <a:p>
            <a:pPr marL="171450" indent="-171450">
              <a:buFont typeface="Arial" panose="020B0604020202020204" pitchFamily="34" charset="0"/>
              <a:buChar char="•"/>
            </a:pPr>
            <a:r>
              <a:rPr lang="en-US" sz="1200" kern="1200" dirty="0" smtClean="0">
                <a:solidFill>
                  <a:schemeClr val="tx1"/>
                </a:solidFill>
                <a:effectLst/>
                <a:latin typeface="+mn-lt"/>
                <a:ea typeface="+mn-ea"/>
                <a:cs typeface="+mn-cs"/>
              </a:rPr>
              <a:t>Advocates are professionals who must meet certain training requirements and other criteria to work with sexual assault survivors.</a:t>
            </a:r>
            <a:endParaRPr lang="en-US" dirty="0"/>
          </a:p>
        </p:txBody>
      </p:sp>
      <p:sp>
        <p:nvSpPr>
          <p:cNvPr id="4" name="Slide Number Placeholder 3"/>
          <p:cNvSpPr>
            <a:spLocks noGrp="1"/>
          </p:cNvSpPr>
          <p:nvPr>
            <p:ph type="sldNum" sz="quarter" idx="10"/>
          </p:nvPr>
        </p:nvSpPr>
        <p:spPr/>
        <p:txBody>
          <a:bodyPr/>
          <a:lstStyle/>
          <a:p>
            <a:fld id="{AB397CF3-7129-4214-A34C-6238596B3E4E}" type="slidenum">
              <a:rPr lang="en-US" smtClean="0"/>
              <a:t>5</a:t>
            </a:fld>
            <a:endParaRPr lang="en-US"/>
          </a:p>
        </p:txBody>
      </p:sp>
    </p:spTree>
    <p:extLst>
      <p:ext uri="{BB962C8B-B14F-4D97-AF65-F5344CB8AC3E}">
        <p14:creationId xmlns:p14="http://schemas.microsoft.com/office/powerpoint/2010/main" val="6813658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Talking Points: </a:t>
            </a:r>
          </a:p>
          <a:p>
            <a:r>
              <a:rPr lang="en-US" dirty="0" smtClean="0"/>
              <a:t>In </a:t>
            </a:r>
            <a:r>
              <a:rPr lang="en-US" dirty="0" smtClean="0"/>
              <a:t>general, an advocate’s role is to:</a:t>
            </a:r>
          </a:p>
          <a:p>
            <a:pPr marL="171450" indent="-171450">
              <a:buFont typeface="Arial" panose="020B0604020202020204" pitchFamily="34" charset="0"/>
              <a:buChar char="•"/>
            </a:pPr>
            <a:r>
              <a:rPr lang="en-US" dirty="0" smtClean="0"/>
              <a:t>Listen to a survivor’s story and provide support.</a:t>
            </a:r>
          </a:p>
          <a:p>
            <a:pPr marL="171450" indent="-171450">
              <a:buFont typeface="Arial" panose="020B0604020202020204" pitchFamily="34" charset="0"/>
              <a:buChar char="•"/>
            </a:pPr>
            <a:r>
              <a:rPr lang="en-US" dirty="0" smtClean="0"/>
              <a:t>Support a survivor’s safety and empowerment.</a:t>
            </a:r>
          </a:p>
          <a:p>
            <a:pPr marL="171450" indent="-171450">
              <a:buFont typeface="Arial" panose="020B0604020202020204" pitchFamily="34" charset="0"/>
              <a:buChar char="•"/>
            </a:pPr>
            <a:r>
              <a:rPr lang="en-US" dirty="0" smtClean="0"/>
              <a:t>Keep the survivor’s identity and information confidential.</a:t>
            </a:r>
          </a:p>
          <a:p>
            <a:pPr marL="628650" lvl="1" indent="-171450">
              <a:buFont typeface="Arial" panose="020B0604020202020204" pitchFamily="34" charset="0"/>
              <a:buChar char="•"/>
            </a:pPr>
            <a:r>
              <a:rPr lang="en-US" dirty="0" smtClean="0"/>
              <a:t>An advocate’s conversations with a survivor are privileged. </a:t>
            </a:r>
          </a:p>
          <a:p>
            <a:pPr marL="628650" lvl="1" indent="-171450">
              <a:buFont typeface="Arial" panose="020B0604020202020204" pitchFamily="34" charset="0"/>
              <a:buChar char="•"/>
            </a:pPr>
            <a:r>
              <a:rPr lang="en-US" dirty="0" smtClean="0"/>
              <a:t>A community sexual assault program’s records are confidential. </a:t>
            </a:r>
          </a:p>
          <a:p>
            <a:pPr marL="628650" lvl="1" indent="-171450">
              <a:buFont typeface="Arial" panose="020B0604020202020204" pitchFamily="34" charset="0"/>
              <a:buChar char="•"/>
            </a:pPr>
            <a:r>
              <a:rPr lang="en-US" dirty="0" smtClean="0"/>
              <a:t>An advocate will not reveal a survivor’s identity or information unless required by law or a court order, or requested by a survivor with a signed release of information. </a:t>
            </a:r>
          </a:p>
          <a:p>
            <a:pPr marL="171450" indent="-171450">
              <a:buFont typeface="Arial" panose="020B0604020202020204" pitchFamily="34" charset="0"/>
              <a:buChar char="•"/>
            </a:pPr>
            <a:r>
              <a:rPr lang="en-US" dirty="0" smtClean="0"/>
              <a:t>Serve as a liaison between the survivor and the correctional facility or other systems that are involved. </a:t>
            </a:r>
          </a:p>
          <a:p>
            <a:pPr marL="171450" indent="-171450">
              <a:buFont typeface="Arial" panose="020B0604020202020204" pitchFamily="34" charset="0"/>
              <a:buChar char="•"/>
            </a:pPr>
            <a:r>
              <a:rPr lang="en-US" dirty="0" smtClean="0"/>
              <a:t>Inform survivors of their rights as a victim of crime. Some rights include:</a:t>
            </a:r>
          </a:p>
          <a:p>
            <a:pPr marL="628650" lvl="1" indent="-171450">
              <a:buFont typeface="Arial" panose="020B0604020202020204" pitchFamily="34" charset="0"/>
              <a:buChar char="•"/>
            </a:pPr>
            <a:r>
              <a:rPr lang="en-US" dirty="0" smtClean="0"/>
              <a:t>The right to be treated with dignity and respect.</a:t>
            </a:r>
          </a:p>
          <a:p>
            <a:pPr marL="628650" lvl="1" indent="-171450">
              <a:buFont typeface="Arial" panose="020B0604020202020204" pitchFamily="34" charset="0"/>
              <a:buChar char="•"/>
            </a:pPr>
            <a:r>
              <a:rPr lang="en-US" dirty="0" smtClean="0"/>
              <a:t>The right to have a support person present at the forensic medical examination.</a:t>
            </a:r>
          </a:p>
          <a:p>
            <a:pPr marL="628650" lvl="1" indent="-171450">
              <a:buFont typeface="Arial" panose="020B0604020202020204" pitchFamily="34" charset="0"/>
              <a:buChar char="•"/>
            </a:pPr>
            <a:r>
              <a:rPr lang="en-US" dirty="0" smtClean="0"/>
              <a:t>The right to have an advocate present at any law enforcement interviews and hearings.</a:t>
            </a:r>
          </a:p>
          <a:p>
            <a:pPr marL="628650" lvl="1" indent="-171450">
              <a:buFont typeface="Arial" panose="020B0604020202020204" pitchFamily="34" charset="0"/>
              <a:buChar char="•"/>
            </a:pPr>
            <a:r>
              <a:rPr lang="en-US" dirty="0" smtClean="0"/>
              <a:t>The right to submit a victim impact statement or report to the court.</a:t>
            </a:r>
          </a:p>
          <a:p>
            <a:pPr marL="171450" indent="-171450">
              <a:buFont typeface="Arial" panose="020B0604020202020204" pitchFamily="34" charset="0"/>
              <a:buChar char="•"/>
            </a:pPr>
            <a:r>
              <a:rPr lang="en-US" dirty="0" smtClean="0"/>
              <a:t>Listen to a survivor’s needs and provide information and options so the survivor can make an informed choice. </a:t>
            </a:r>
          </a:p>
          <a:p>
            <a:pPr marL="628650" lvl="1" indent="-171450">
              <a:buFont typeface="Arial" panose="020B0604020202020204" pitchFamily="34" charset="0"/>
              <a:buChar char="•"/>
            </a:pPr>
            <a:r>
              <a:rPr lang="en-US" dirty="0" smtClean="0"/>
              <a:t>An advocate might work with a survivor to prioritize needs and help the survivor determine next steps.</a:t>
            </a:r>
          </a:p>
          <a:p>
            <a:pPr marL="628650" lvl="1" indent="-171450">
              <a:buFont typeface="Arial" panose="020B0604020202020204" pitchFamily="34" charset="0"/>
              <a:buChar char="•"/>
            </a:pPr>
            <a:r>
              <a:rPr lang="en-US" dirty="0" smtClean="0"/>
              <a:t>An advocate might serve as a sounding board for a survivor to discuss their options. </a:t>
            </a:r>
          </a:p>
          <a:p>
            <a:pPr marL="171450" indent="-171450">
              <a:buFont typeface="Arial" panose="020B0604020202020204" pitchFamily="34" charset="0"/>
              <a:buChar char="•"/>
            </a:pPr>
            <a:r>
              <a:rPr lang="en-US" dirty="0" smtClean="0"/>
              <a:t>Inform survivors of other resources and services that are available to them. </a:t>
            </a:r>
          </a:p>
          <a:p>
            <a:endParaRPr lang="en-US" dirty="0"/>
          </a:p>
        </p:txBody>
      </p:sp>
      <p:sp>
        <p:nvSpPr>
          <p:cNvPr id="4" name="Slide Number Placeholder 3"/>
          <p:cNvSpPr>
            <a:spLocks noGrp="1"/>
          </p:cNvSpPr>
          <p:nvPr>
            <p:ph type="sldNum" sz="quarter" idx="10"/>
          </p:nvPr>
        </p:nvSpPr>
        <p:spPr/>
        <p:txBody>
          <a:bodyPr/>
          <a:lstStyle/>
          <a:p>
            <a:fld id="{AB397CF3-7129-4214-A34C-6238596B3E4E}" type="slidenum">
              <a:rPr lang="en-US" smtClean="0"/>
              <a:t>6</a:t>
            </a:fld>
            <a:endParaRPr lang="en-US"/>
          </a:p>
        </p:txBody>
      </p:sp>
    </p:spTree>
    <p:extLst>
      <p:ext uri="{BB962C8B-B14F-4D97-AF65-F5344CB8AC3E}">
        <p14:creationId xmlns:p14="http://schemas.microsoft.com/office/powerpoint/2010/main" val="6976167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Trainer</a:t>
            </a:r>
            <a:r>
              <a:rPr lang="en-US" baseline="0" dirty="0" smtClean="0"/>
              <a:t> </a:t>
            </a:r>
            <a:r>
              <a:rPr lang="en-US" baseline="0" dirty="0" smtClean="0"/>
              <a:t>Tip</a:t>
            </a:r>
            <a:r>
              <a:rPr lang="en-US" baseline="0" dirty="0" smtClean="0"/>
              <a:t>: share what resources you can refer survivors to for services that your agency does not provide. If you are providing this presentation to incarcerated people, make sure to connect with the facility ahead of time so that you can share what services are available in the facility. </a:t>
            </a:r>
            <a:endParaRPr lang="en-US" dirty="0"/>
          </a:p>
        </p:txBody>
      </p:sp>
      <p:sp>
        <p:nvSpPr>
          <p:cNvPr id="4" name="Slide Number Placeholder 3"/>
          <p:cNvSpPr>
            <a:spLocks noGrp="1"/>
          </p:cNvSpPr>
          <p:nvPr>
            <p:ph type="sldNum" sz="quarter" idx="10"/>
          </p:nvPr>
        </p:nvSpPr>
        <p:spPr/>
        <p:txBody>
          <a:bodyPr/>
          <a:lstStyle/>
          <a:p>
            <a:fld id="{AB397CF3-7129-4214-A34C-6238596B3E4E}" type="slidenum">
              <a:rPr lang="en-US" smtClean="0"/>
              <a:t>7</a:t>
            </a:fld>
            <a:endParaRPr lang="en-US"/>
          </a:p>
        </p:txBody>
      </p:sp>
    </p:spTree>
    <p:extLst>
      <p:ext uri="{BB962C8B-B14F-4D97-AF65-F5344CB8AC3E}">
        <p14:creationId xmlns:p14="http://schemas.microsoft.com/office/powerpoint/2010/main" val="33687508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Talking Points: </a:t>
            </a:r>
          </a:p>
          <a:p>
            <a:pPr marL="171450" indent="-171450">
              <a:buFont typeface="Arial" panose="020B0604020202020204" pitchFamily="34" charset="0"/>
              <a:buChar char="•"/>
            </a:pPr>
            <a:r>
              <a:rPr lang="en-US" dirty="0" smtClean="0"/>
              <a:t>Confidential </a:t>
            </a:r>
            <a:r>
              <a:rPr lang="en-US" dirty="0" smtClean="0"/>
              <a:t>access may include: a hotline number that is not recorded by the facility, in person visits in a private room where staff may be able to see but not hear the conversation. </a:t>
            </a:r>
          </a:p>
          <a:p>
            <a:pPr marL="628650" lvl="1" indent="-171450">
              <a:buFont typeface="Arial" panose="020B0604020202020204" pitchFamily="34" charset="0"/>
              <a:buChar char="•"/>
            </a:pPr>
            <a:r>
              <a:rPr lang="en-US" dirty="0" smtClean="0"/>
              <a:t>Mail is not a confidential means of communication unless the facility agrees to treat advocate mail the same as legal mail. </a:t>
            </a:r>
          </a:p>
          <a:p>
            <a:pPr marL="171450" indent="-171450">
              <a:buFont typeface="Arial" panose="020B0604020202020204" pitchFamily="34" charset="0"/>
              <a:buChar char="•"/>
            </a:pPr>
            <a:r>
              <a:rPr lang="en-US" dirty="0"/>
              <a:t>Almost everyone who enters a correctional facility – staff, contractors, volunteers – is required to report back to the facility if they see or hear about a sexual assault that occurred in the facility. </a:t>
            </a:r>
          </a:p>
          <a:p>
            <a:pPr marL="171450" indent="-171450">
              <a:buFont typeface="Arial" panose="020B0604020202020204" pitchFamily="34" charset="0"/>
              <a:buChar char="•"/>
            </a:pPr>
            <a:r>
              <a:rPr lang="en-US" dirty="0"/>
              <a:t>However, community based sexual assault advocates who work for an outside agency are not required to report back, and should not do so, unless the survivor requests this, or an exception to confidentiality applies (e.g. mandated reporting of child abuse or abuse of a vulnerable adult), because they would be violating their confidentiality obligations. </a:t>
            </a:r>
            <a:endParaRPr lang="en-US" dirty="0" smtClean="0"/>
          </a:p>
          <a:p>
            <a:pPr marL="171450" indent="-171450">
              <a:buFont typeface="Arial" panose="020B0604020202020204" pitchFamily="34" charset="0"/>
              <a:buChar char="•"/>
            </a:pPr>
            <a:r>
              <a:rPr lang="en-US" dirty="0" smtClean="0"/>
              <a:t>Community based sexual assault advocates in Washington State have privileged communication with all </a:t>
            </a:r>
            <a:r>
              <a:rPr lang="en-US" dirty="0" smtClean="0"/>
              <a:t>survivors. Advocates </a:t>
            </a:r>
            <a:r>
              <a:rPr lang="en-US" dirty="0" smtClean="0"/>
              <a:t>are also required by state and federal law, their funding, and their program policies to protect survivors’ confidential information and </a:t>
            </a:r>
            <a:r>
              <a:rPr lang="en-US" dirty="0" smtClean="0"/>
              <a:t>these </a:t>
            </a:r>
            <a:r>
              <a:rPr lang="en-US" dirty="0" smtClean="0"/>
              <a:t>requirements do not change when the survivor is incarcerated. </a:t>
            </a:r>
          </a:p>
          <a:p>
            <a:pPr marL="171450" indent="-171450">
              <a:buFont typeface="Arial" panose="020B0604020202020204" pitchFamily="34" charset="0"/>
              <a:buChar char="•"/>
            </a:pPr>
            <a:r>
              <a:rPr lang="en-US" dirty="0" smtClean="0"/>
              <a:t>It </a:t>
            </a:r>
            <a:r>
              <a:rPr lang="en-US" dirty="0"/>
              <a:t>may take longer to build trust with survivors who are incarcerated, and being clear about the fact that advocates do not work for the facility and will protect the survivor’s confidential information is key to building that foundation for trust. </a:t>
            </a:r>
          </a:p>
          <a:p>
            <a:pPr marL="171450" indent="-171450">
              <a:buFont typeface="Arial" panose="020B0604020202020204" pitchFamily="34" charset="0"/>
              <a:buChar char="•"/>
            </a:pPr>
            <a:endParaRPr lang="en-US" dirty="0" smtClean="0"/>
          </a:p>
          <a:p>
            <a:endParaRPr lang="en-US" dirty="0"/>
          </a:p>
        </p:txBody>
      </p:sp>
      <p:sp>
        <p:nvSpPr>
          <p:cNvPr id="4" name="Slide Number Placeholder 3"/>
          <p:cNvSpPr>
            <a:spLocks noGrp="1"/>
          </p:cNvSpPr>
          <p:nvPr>
            <p:ph type="sldNum" sz="quarter" idx="10"/>
          </p:nvPr>
        </p:nvSpPr>
        <p:spPr/>
        <p:txBody>
          <a:bodyPr/>
          <a:lstStyle/>
          <a:p>
            <a:fld id="{AB397CF3-7129-4214-A34C-6238596B3E4E}" type="slidenum">
              <a:rPr lang="en-US" smtClean="0"/>
              <a:t>8</a:t>
            </a:fld>
            <a:endParaRPr lang="en-US"/>
          </a:p>
        </p:txBody>
      </p:sp>
    </p:spTree>
    <p:extLst>
      <p:ext uri="{BB962C8B-B14F-4D97-AF65-F5344CB8AC3E}">
        <p14:creationId xmlns:p14="http://schemas.microsoft.com/office/powerpoint/2010/main" val="17089493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Talking Points: </a:t>
            </a:r>
          </a:p>
          <a:p>
            <a:pPr marL="171450" indent="-171450">
              <a:buFont typeface="Arial" panose="020B0604020202020204" pitchFamily="34" charset="0"/>
              <a:buChar char="•"/>
            </a:pPr>
            <a:r>
              <a:rPr lang="en-US" dirty="0" smtClean="0"/>
              <a:t>Correctional </a:t>
            </a:r>
            <a:r>
              <a:rPr lang="en-US" dirty="0" smtClean="0"/>
              <a:t>facilities </a:t>
            </a:r>
            <a:r>
              <a:rPr lang="en-US" dirty="0"/>
              <a:t>are required to provide inmates with many different options for reporting sexual assault that occurs in their facility. </a:t>
            </a:r>
            <a:endParaRPr lang="en-US" dirty="0" smtClean="0"/>
          </a:p>
          <a:p>
            <a:pPr marL="171450" indent="-171450">
              <a:buFont typeface="Arial" panose="020B0604020202020204" pitchFamily="34" charset="0"/>
              <a:buChar char="•"/>
            </a:pPr>
            <a:r>
              <a:rPr lang="en-US" dirty="0" smtClean="0"/>
              <a:t>One </a:t>
            </a:r>
            <a:r>
              <a:rPr lang="en-US" dirty="0"/>
              <a:t>of these options must be reporting to an entity that is outside of the correctional facility and is not affiliated with it. </a:t>
            </a:r>
            <a:endParaRPr lang="en-US" dirty="0" smtClean="0"/>
          </a:p>
          <a:p>
            <a:pPr marL="171450" indent="-171450">
              <a:buFont typeface="Arial" panose="020B0604020202020204" pitchFamily="34" charset="0"/>
              <a:buChar char="•"/>
            </a:pPr>
            <a:r>
              <a:rPr lang="en-US" dirty="0" smtClean="0"/>
              <a:t>For </a:t>
            </a:r>
            <a:r>
              <a:rPr lang="en-US" dirty="0"/>
              <a:t>example, a Department of Corrections (DOC) may have a reciprocal agreement with a DOC in another state, or a county jail may partner with an unaffiliated city jail to fulfill this requirement. </a:t>
            </a:r>
            <a:endParaRPr lang="en-US" dirty="0" smtClean="0"/>
          </a:p>
          <a:p>
            <a:pPr marL="171450" indent="-171450">
              <a:buFont typeface="Arial" panose="020B0604020202020204" pitchFamily="34" charset="0"/>
              <a:buChar char="•"/>
            </a:pPr>
            <a:r>
              <a:rPr lang="en-US" dirty="0" smtClean="0"/>
              <a:t>This </a:t>
            </a:r>
            <a:r>
              <a:rPr lang="en-US" dirty="0"/>
              <a:t>entity receives reports of sexual assault, including anonymous reports, and then is required to provide information about the assault back to the facility where it occurred for investigation purposes. </a:t>
            </a:r>
            <a:endParaRPr lang="en-US" dirty="0" smtClean="0"/>
          </a:p>
          <a:p>
            <a:pPr marL="171450" indent="-171450">
              <a:buFont typeface="Arial" panose="020B0604020202020204" pitchFamily="34" charset="0"/>
              <a:buChar char="•"/>
            </a:pPr>
            <a:r>
              <a:rPr lang="en-US" dirty="0" smtClean="0"/>
              <a:t>This </a:t>
            </a:r>
            <a:r>
              <a:rPr lang="en-US" dirty="0"/>
              <a:t>requirement is in a different PREA standard than the outside confidential support services standard and it is not the intention of PREA for the same agency to serve in both roles. </a:t>
            </a:r>
            <a:endParaRPr lang="en-US" dirty="0" smtClean="0"/>
          </a:p>
          <a:p>
            <a:pPr marL="171450" indent="-171450">
              <a:buFont typeface="Arial" panose="020B0604020202020204" pitchFamily="34" charset="0"/>
              <a:buChar char="•"/>
            </a:pPr>
            <a:r>
              <a:rPr lang="en-US" dirty="0" smtClean="0"/>
              <a:t>Serving </a:t>
            </a:r>
            <a:r>
              <a:rPr lang="en-US" dirty="0"/>
              <a:t>as the external reporting entity would not be an appropriate role for a community based sexual assault advocacy </a:t>
            </a:r>
            <a:r>
              <a:rPr lang="en-US" dirty="0" smtClean="0"/>
              <a:t>program.</a:t>
            </a:r>
          </a:p>
          <a:p>
            <a:pPr marL="171450" indent="-171450">
              <a:buFont typeface="Arial" panose="020B0604020202020204" pitchFamily="34" charset="0"/>
              <a:buChar char="•"/>
            </a:pPr>
            <a:r>
              <a:rPr lang="en-US" dirty="0" smtClean="0"/>
              <a:t>It </a:t>
            </a:r>
            <a:r>
              <a:rPr lang="en-US" dirty="0"/>
              <a:t>should be clear to all survivors when calling the community based sexual assault program that the program will not release their confidential information unless required by law or court order. </a:t>
            </a:r>
          </a:p>
          <a:p>
            <a:pPr marL="171450" indent="-171450">
              <a:buFont typeface="Arial" panose="020B0604020202020204" pitchFamily="34" charset="0"/>
              <a:buChar char="•"/>
            </a:pPr>
            <a:r>
              <a:rPr lang="en-US" dirty="0" smtClean="0"/>
              <a:t>Advocates </a:t>
            </a:r>
            <a:r>
              <a:rPr lang="en-US" dirty="0"/>
              <a:t>can </a:t>
            </a:r>
            <a:r>
              <a:rPr lang="en-US" dirty="0" smtClean="0"/>
              <a:t>provide </a:t>
            </a:r>
            <a:r>
              <a:rPr lang="en-US" dirty="0"/>
              <a:t>information to survivors about the reporting process and support them during that process if they choose to report. </a:t>
            </a:r>
          </a:p>
          <a:p>
            <a:endParaRPr lang="en-US" dirty="0"/>
          </a:p>
        </p:txBody>
      </p:sp>
      <p:sp>
        <p:nvSpPr>
          <p:cNvPr id="4" name="Slide Number Placeholder 3"/>
          <p:cNvSpPr>
            <a:spLocks noGrp="1"/>
          </p:cNvSpPr>
          <p:nvPr>
            <p:ph type="sldNum" sz="quarter" idx="10"/>
          </p:nvPr>
        </p:nvSpPr>
        <p:spPr/>
        <p:txBody>
          <a:bodyPr/>
          <a:lstStyle/>
          <a:p>
            <a:fld id="{AB397CF3-7129-4214-A34C-6238596B3E4E}" type="slidenum">
              <a:rPr lang="en-US" smtClean="0"/>
              <a:t>9</a:t>
            </a:fld>
            <a:endParaRPr lang="en-US"/>
          </a:p>
        </p:txBody>
      </p:sp>
    </p:spTree>
    <p:extLst>
      <p:ext uri="{BB962C8B-B14F-4D97-AF65-F5344CB8AC3E}">
        <p14:creationId xmlns:p14="http://schemas.microsoft.com/office/powerpoint/2010/main" val="6696159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9EB0670-9B7F-43C8-84B2-65AC53EAFAE6}"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B8D366-977C-4A43-8F00-6EF52926262B}" type="slidenum">
              <a:rPr lang="en-US" smtClean="0"/>
              <a:t>‹#›</a:t>
            </a:fld>
            <a:endParaRPr lang="en-US"/>
          </a:p>
        </p:txBody>
      </p:sp>
    </p:spTree>
    <p:extLst>
      <p:ext uri="{BB962C8B-B14F-4D97-AF65-F5344CB8AC3E}">
        <p14:creationId xmlns:p14="http://schemas.microsoft.com/office/powerpoint/2010/main" val="37492769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EB0670-9B7F-43C8-84B2-65AC53EAFAE6}"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B8D366-977C-4A43-8F00-6EF52926262B}" type="slidenum">
              <a:rPr lang="en-US" smtClean="0"/>
              <a:t>‹#›</a:t>
            </a:fld>
            <a:endParaRPr lang="en-US"/>
          </a:p>
        </p:txBody>
      </p:sp>
    </p:spTree>
    <p:extLst>
      <p:ext uri="{BB962C8B-B14F-4D97-AF65-F5344CB8AC3E}">
        <p14:creationId xmlns:p14="http://schemas.microsoft.com/office/powerpoint/2010/main" val="403121625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EB0670-9B7F-43C8-84B2-65AC53EAFAE6}"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B8D366-977C-4A43-8F00-6EF52926262B}" type="slidenum">
              <a:rPr lang="en-US" smtClean="0"/>
              <a:t>‹#›</a:t>
            </a:fld>
            <a:endParaRPr lang="en-US"/>
          </a:p>
        </p:txBody>
      </p:sp>
    </p:spTree>
    <p:extLst>
      <p:ext uri="{BB962C8B-B14F-4D97-AF65-F5344CB8AC3E}">
        <p14:creationId xmlns:p14="http://schemas.microsoft.com/office/powerpoint/2010/main" val="528379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9EB0670-9B7F-43C8-84B2-65AC53EAFAE6}"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B8D366-977C-4A43-8F00-6EF52926262B}" type="slidenum">
              <a:rPr lang="en-US" smtClean="0"/>
              <a:t>‹#›</a:t>
            </a:fld>
            <a:endParaRPr lang="en-US"/>
          </a:p>
        </p:txBody>
      </p:sp>
    </p:spTree>
    <p:extLst>
      <p:ext uri="{BB962C8B-B14F-4D97-AF65-F5344CB8AC3E}">
        <p14:creationId xmlns:p14="http://schemas.microsoft.com/office/powerpoint/2010/main" val="19045214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9EB0670-9B7F-43C8-84B2-65AC53EAFAE6}" type="datetimeFigureOut">
              <a:rPr lang="en-US" smtClean="0"/>
              <a:t>11/29/2016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B8D366-977C-4A43-8F00-6EF52926262B}" type="slidenum">
              <a:rPr lang="en-US" smtClean="0"/>
              <a:t>‹#›</a:t>
            </a:fld>
            <a:endParaRPr lang="en-US"/>
          </a:p>
        </p:txBody>
      </p:sp>
    </p:spTree>
    <p:extLst>
      <p:ext uri="{BB962C8B-B14F-4D97-AF65-F5344CB8AC3E}">
        <p14:creationId xmlns:p14="http://schemas.microsoft.com/office/powerpoint/2010/main" val="24177215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9EB0670-9B7F-43C8-84B2-65AC53EAFAE6}"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B8D366-977C-4A43-8F00-6EF52926262B}" type="slidenum">
              <a:rPr lang="en-US" smtClean="0"/>
              <a:t>‹#›</a:t>
            </a:fld>
            <a:endParaRPr lang="en-US"/>
          </a:p>
        </p:txBody>
      </p:sp>
    </p:spTree>
    <p:extLst>
      <p:ext uri="{BB962C8B-B14F-4D97-AF65-F5344CB8AC3E}">
        <p14:creationId xmlns:p14="http://schemas.microsoft.com/office/powerpoint/2010/main" val="3848530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9EB0670-9B7F-43C8-84B2-65AC53EAFAE6}" type="datetimeFigureOut">
              <a:rPr lang="en-US" smtClean="0"/>
              <a:t>11/29/2016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0B8D366-977C-4A43-8F00-6EF52926262B}" type="slidenum">
              <a:rPr lang="en-US" smtClean="0"/>
              <a:t>‹#›</a:t>
            </a:fld>
            <a:endParaRPr lang="en-US"/>
          </a:p>
        </p:txBody>
      </p:sp>
    </p:spTree>
    <p:extLst>
      <p:ext uri="{BB962C8B-B14F-4D97-AF65-F5344CB8AC3E}">
        <p14:creationId xmlns:p14="http://schemas.microsoft.com/office/powerpoint/2010/main" val="1225943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9EB0670-9B7F-43C8-84B2-65AC53EAFAE6}" type="datetimeFigureOut">
              <a:rPr lang="en-US" smtClean="0"/>
              <a:t>11/29/2016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0B8D366-977C-4A43-8F00-6EF52926262B}" type="slidenum">
              <a:rPr lang="en-US" smtClean="0"/>
              <a:t>‹#›</a:t>
            </a:fld>
            <a:endParaRPr lang="en-US"/>
          </a:p>
        </p:txBody>
      </p:sp>
    </p:spTree>
    <p:extLst>
      <p:ext uri="{BB962C8B-B14F-4D97-AF65-F5344CB8AC3E}">
        <p14:creationId xmlns:p14="http://schemas.microsoft.com/office/powerpoint/2010/main" val="21031952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9EB0670-9B7F-43C8-84B2-65AC53EAFAE6}" type="datetimeFigureOut">
              <a:rPr lang="en-US" smtClean="0"/>
              <a:t>11/29/2016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0B8D366-977C-4A43-8F00-6EF52926262B}" type="slidenum">
              <a:rPr lang="en-US" smtClean="0"/>
              <a:t>‹#›</a:t>
            </a:fld>
            <a:endParaRPr lang="en-US"/>
          </a:p>
        </p:txBody>
      </p:sp>
    </p:spTree>
    <p:extLst>
      <p:ext uri="{BB962C8B-B14F-4D97-AF65-F5344CB8AC3E}">
        <p14:creationId xmlns:p14="http://schemas.microsoft.com/office/powerpoint/2010/main" val="10640796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EB0670-9B7F-43C8-84B2-65AC53EAFAE6}"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B8D366-977C-4A43-8F00-6EF52926262B}" type="slidenum">
              <a:rPr lang="en-US" smtClean="0"/>
              <a:t>‹#›</a:t>
            </a:fld>
            <a:endParaRPr lang="en-US"/>
          </a:p>
        </p:txBody>
      </p:sp>
    </p:spTree>
    <p:extLst>
      <p:ext uri="{BB962C8B-B14F-4D97-AF65-F5344CB8AC3E}">
        <p14:creationId xmlns:p14="http://schemas.microsoft.com/office/powerpoint/2010/main" val="33495796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9EB0670-9B7F-43C8-84B2-65AC53EAFAE6}" type="datetimeFigureOut">
              <a:rPr lang="en-US" smtClean="0"/>
              <a:t>11/29/2016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0B8D366-977C-4A43-8F00-6EF52926262B}" type="slidenum">
              <a:rPr lang="en-US" smtClean="0"/>
              <a:t>‹#›</a:t>
            </a:fld>
            <a:endParaRPr lang="en-US"/>
          </a:p>
        </p:txBody>
      </p:sp>
    </p:spTree>
    <p:extLst>
      <p:ext uri="{BB962C8B-B14F-4D97-AF65-F5344CB8AC3E}">
        <p14:creationId xmlns:p14="http://schemas.microsoft.com/office/powerpoint/2010/main" val="4172134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EB0670-9B7F-43C8-84B2-65AC53EAFAE6}" type="datetimeFigureOut">
              <a:rPr lang="en-US" smtClean="0"/>
              <a:t>11/29/2016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B8D366-977C-4A43-8F00-6EF52926262B}" type="slidenum">
              <a:rPr lang="en-US" smtClean="0"/>
              <a:t>‹#›</a:t>
            </a:fld>
            <a:endParaRPr lang="en-US"/>
          </a:p>
        </p:txBody>
      </p:sp>
    </p:spTree>
    <p:extLst>
      <p:ext uri="{BB962C8B-B14F-4D97-AF65-F5344CB8AC3E}">
        <p14:creationId xmlns:p14="http://schemas.microsoft.com/office/powerpoint/2010/main" val="25834984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Prison Rape Elimination Act (PREA) &amp; </a:t>
            </a:r>
            <a:br>
              <a:rPr lang="en-US" dirty="0" smtClean="0"/>
            </a:br>
            <a:r>
              <a:rPr lang="en-US" dirty="0" smtClean="0"/>
              <a:t>Victim Advocacy</a:t>
            </a:r>
            <a:endParaRPr lang="en-US"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0508055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 to Advocacy </a:t>
            </a:r>
            <a:endParaRPr lang="en-US" dirty="0"/>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18139465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066800" y="1377627"/>
            <a:ext cx="6858000" cy="2585323"/>
          </a:xfrm>
          <a:prstGeom prst="rect">
            <a:avLst/>
          </a:prstGeom>
        </p:spPr>
        <p:txBody>
          <a:bodyPr wrap="square">
            <a:spAutoFit/>
          </a:bodyPr>
          <a:lstStyle/>
          <a:p>
            <a:r>
              <a:rPr lang="en-US" dirty="0"/>
              <a:t>This project was supported by </a:t>
            </a:r>
            <a:r>
              <a:rPr lang="en-US" dirty="0" err="1"/>
              <a:t>subgrant</a:t>
            </a:r>
            <a:r>
              <a:rPr lang="en-US" dirty="0"/>
              <a:t> No. </a:t>
            </a:r>
            <a:r>
              <a:rPr lang="en-US" b="1" dirty="0"/>
              <a:t>F15-31103-089 </a:t>
            </a:r>
            <a:r>
              <a:rPr lang="en-US" dirty="0"/>
              <a:t>awarded by the state administering office for the STOP Formula Grant Program. The opinions, findings, conclusions, and recommendations expressed in this publication/program/exhibition are those of the author(s) and do not necessarily reflect the views of the state or the U.S. Department of Justice, Office on Violence Against Women. Grant funds are administered by the Office of Crime Victims Advocacy, Community Services and Housing Division, Washington State Department of Commerce.</a:t>
            </a:r>
          </a:p>
        </p:txBody>
      </p:sp>
    </p:spTree>
    <p:extLst>
      <p:ext uri="{BB962C8B-B14F-4D97-AF65-F5344CB8AC3E}">
        <p14:creationId xmlns:p14="http://schemas.microsoft.com/office/powerpoint/2010/main" val="35689395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PREA?</a:t>
            </a:r>
            <a:endParaRPr lang="en-US" dirty="0"/>
          </a:p>
        </p:txBody>
      </p:sp>
      <p:sp>
        <p:nvSpPr>
          <p:cNvPr id="3" name="Content Placeholder 2"/>
          <p:cNvSpPr>
            <a:spLocks noGrp="1"/>
          </p:cNvSpPr>
          <p:nvPr>
            <p:ph idx="1"/>
          </p:nvPr>
        </p:nvSpPr>
        <p:spPr/>
        <p:txBody>
          <a:bodyPr/>
          <a:lstStyle/>
          <a:p>
            <a:r>
              <a:rPr lang="en-US" dirty="0" smtClean="0"/>
              <a:t>The first federal law passed to address sexual violence in detention facilities (2003) </a:t>
            </a:r>
          </a:p>
          <a:p>
            <a:r>
              <a:rPr lang="en-US" dirty="0" smtClean="0"/>
              <a:t>PREA standards tell detention facilities what they must do to comply (2012) </a:t>
            </a:r>
          </a:p>
          <a:p>
            <a:r>
              <a:rPr lang="en-US" dirty="0" smtClean="0"/>
              <a:t>Requires prevention and response to sexual violence </a:t>
            </a:r>
            <a:endParaRPr lang="en-US" dirty="0"/>
          </a:p>
        </p:txBody>
      </p:sp>
    </p:spTree>
    <p:extLst>
      <p:ext uri="{BB962C8B-B14F-4D97-AF65-F5344CB8AC3E}">
        <p14:creationId xmlns:p14="http://schemas.microsoft.com/office/powerpoint/2010/main" val="10675846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Which Facilities?</a:t>
            </a:r>
            <a:endParaRPr lang="en-US" dirty="0"/>
          </a:p>
        </p:txBody>
      </p:sp>
      <p:sp>
        <p:nvSpPr>
          <p:cNvPr id="3" name="Content Placeholder 2"/>
          <p:cNvSpPr>
            <a:spLocks noGrp="1"/>
          </p:cNvSpPr>
          <p:nvPr>
            <p:ph idx="1"/>
          </p:nvPr>
        </p:nvSpPr>
        <p:spPr/>
        <p:txBody>
          <a:bodyPr/>
          <a:lstStyle/>
          <a:p>
            <a:r>
              <a:rPr lang="en-US" dirty="0" smtClean="0"/>
              <a:t>Most detention facilities are required to comply </a:t>
            </a:r>
          </a:p>
          <a:p>
            <a:r>
              <a:rPr lang="en-US" dirty="0" smtClean="0"/>
              <a:t>This includes: prison, jails, lockups, community confinement facilities, juvenile detention facilities, and immigration detention facilities </a:t>
            </a:r>
            <a:endParaRPr lang="en-US" dirty="0"/>
          </a:p>
        </p:txBody>
      </p:sp>
    </p:spTree>
    <p:extLst>
      <p:ext uri="{BB962C8B-B14F-4D97-AF65-F5344CB8AC3E}">
        <p14:creationId xmlns:p14="http://schemas.microsoft.com/office/powerpoint/2010/main" val="1338684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Does PREA Say About Access to Victim Advocacy? </a:t>
            </a:r>
            <a:endParaRPr lang="en-US" dirty="0"/>
          </a:p>
        </p:txBody>
      </p:sp>
      <p:sp>
        <p:nvSpPr>
          <p:cNvPr id="3" name="Content Placeholder 2"/>
          <p:cNvSpPr>
            <a:spLocks noGrp="1"/>
          </p:cNvSpPr>
          <p:nvPr>
            <p:ph idx="1"/>
          </p:nvPr>
        </p:nvSpPr>
        <p:spPr/>
        <p:txBody>
          <a:bodyPr/>
          <a:lstStyle/>
          <a:p>
            <a:r>
              <a:rPr lang="en-US" dirty="0" smtClean="0"/>
              <a:t>Requires confidential access to external support services</a:t>
            </a:r>
          </a:p>
          <a:p>
            <a:r>
              <a:rPr lang="en-US" dirty="0" smtClean="0"/>
              <a:t>Timely access to crisis intervention </a:t>
            </a:r>
          </a:p>
          <a:p>
            <a:r>
              <a:rPr lang="en-US" dirty="0" smtClean="0"/>
              <a:t>Right to have advocate at forensic exam</a:t>
            </a:r>
          </a:p>
          <a:p>
            <a:r>
              <a:rPr lang="en-US" dirty="0" smtClean="0"/>
              <a:t>Right to have advocate at investigatory interviews</a:t>
            </a:r>
            <a:endParaRPr lang="en-US" dirty="0"/>
          </a:p>
        </p:txBody>
      </p:sp>
    </p:spTree>
    <p:extLst>
      <p:ext uri="{BB962C8B-B14F-4D97-AF65-F5344CB8AC3E}">
        <p14:creationId xmlns:p14="http://schemas.microsoft.com/office/powerpoint/2010/main" val="38839857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Victim Advocacy?</a:t>
            </a:r>
            <a:endParaRPr lang="en-US" dirty="0"/>
          </a:p>
        </p:txBody>
      </p:sp>
      <p:sp>
        <p:nvSpPr>
          <p:cNvPr id="3" name="Content Placeholder 2"/>
          <p:cNvSpPr>
            <a:spLocks noGrp="1"/>
          </p:cNvSpPr>
          <p:nvPr>
            <p:ph idx="1"/>
          </p:nvPr>
        </p:nvSpPr>
        <p:spPr/>
        <p:txBody>
          <a:bodyPr/>
          <a:lstStyle/>
          <a:p>
            <a:r>
              <a:rPr lang="en-US" dirty="0" smtClean="0"/>
              <a:t>Help for survivors of sexual assault</a:t>
            </a:r>
          </a:p>
          <a:p>
            <a:r>
              <a:rPr lang="en-US" dirty="0" smtClean="0"/>
              <a:t>Knowledge of survivors’ rights </a:t>
            </a:r>
          </a:p>
          <a:p>
            <a:r>
              <a:rPr lang="en-US" dirty="0" smtClean="0"/>
              <a:t>Providing information and resources </a:t>
            </a:r>
          </a:p>
          <a:p>
            <a:r>
              <a:rPr lang="en-US" dirty="0" smtClean="0"/>
              <a:t>In Washington State, advocates must meet training requirements </a:t>
            </a:r>
            <a:endParaRPr lang="en-US" dirty="0"/>
          </a:p>
        </p:txBody>
      </p:sp>
    </p:spTree>
    <p:extLst>
      <p:ext uri="{BB962C8B-B14F-4D97-AF65-F5344CB8AC3E}">
        <p14:creationId xmlns:p14="http://schemas.microsoft.com/office/powerpoint/2010/main" val="337821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an Advocate’s Role?</a:t>
            </a:r>
            <a:endParaRPr lang="en-US" dirty="0"/>
          </a:p>
        </p:txBody>
      </p:sp>
      <p:sp>
        <p:nvSpPr>
          <p:cNvPr id="3" name="Content Placeholder 2"/>
          <p:cNvSpPr>
            <a:spLocks noGrp="1"/>
          </p:cNvSpPr>
          <p:nvPr>
            <p:ph idx="1"/>
          </p:nvPr>
        </p:nvSpPr>
        <p:spPr/>
        <p:txBody>
          <a:bodyPr/>
          <a:lstStyle/>
          <a:p>
            <a:r>
              <a:rPr lang="en-US" dirty="0" smtClean="0"/>
              <a:t>Listen, believe, provide support</a:t>
            </a:r>
          </a:p>
          <a:p>
            <a:r>
              <a:rPr lang="en-US" dirty="0" smtClean="0"/>
              <a:t>Safety planning</a:t>
            </a:r>
          </a:p>
          <a:p>
            <a:r>
              <a:rPr lang="en-US" dirty="0" smtClean="0"/>
              <a:t>Provide information and options</a:t>
            </a:r>
          </a:p>
          <a:p>
            <a:r>
              <a:rPr lang="en-US" dirty="0" smtClean="0"/>
              <a:t>Refer to other resources </a:t>
            </a:r>
          </a:p>
          <a:p>
            <a:r>
              <a:rPr lang="en-US" dirty="0" smtClean="0"/>
              <a:t>Keep information shared confidential</a:t>
            </a:r>
          </a:p>
          <a:p>
            <a:r>
              <a:rPr lang="en-US" dirty="0" smtClean="0"/>
              <a:t>Serve as liaison between survivor and system</a:t>
            </a:r>
          </a:p>
          <a:p>
            <a:r>
              <a:rPr lang="en-US" dirty="0" smtClean="0"/>
              <a:t>Inform survivor of their rights </a:t>
            </a:r>
            <a:endParaRPr lang="en-US" dirty="0"/>
          </a:p>
        </p:txBody>
      </p:sp>
    </p:spTree>
    <p:extLst>
      <p:ext uri="{BB962C8B-B14F-4D97-AF65-F5344CB8AC3E}">
        <p14:creationId xmlns:p14="http://schemas.microsoft.com/office/powerpoint/2010/main" val="1060793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What is Outside an Advocate’s Role?</a:t>
            </a:r>
            <a:endParaRPr lang="en-US" dirty="0"/>
          </a:p>
        </p:txBody>
      </p:sp>
      <p:sp>
        <p:nvSpPr>
          <p:cNvPr id="3" name="Content Placeholder 2"/>
          <p:cNvSpPr>
            <a:spLocks noGrp="1"/>
          </p:cNvSpPr>
          <p:nvPr>
            <p:ph idx="1"/>
          </p:nvPr>
        </p:nvSpPr>
        <p:spPr/>
        <p:txBody>
          <a:bodyPr/>
          <a:lstStyle/>
          <a:p>
            <a:r>
              <a:rPr lang="en-US" dirty="0" smtClean="0"/>
              <a:t>Being a survivor’s friend </a:t>
            </a:r>
          </a:p>
          <a:p>
            <a:r>
              <a:rPr lang="en-US" dirty="0" smtClean="0"/>
              <a:t>Providing legal advice</a:t>
            </a:r>
          </a:p>
          <a:p>
            <a:r>
              <a:rPr lang="en-US" dirty="0" smtClean="0"/>
              <a:t>Making decisions for a survivor</a:t>
            </a:r>
          </a:p>
          <a:p>
            <a:r>
              <a:rPr lang="en-US" dirty="0" smtClean="0"/>
              <a:t>Telling a survivor whether to report or not</a:t>
            </a:r>
          </a:p>
          <a:p>
            <a:r>
              <a:rPr lang="en-US" dirty="0" smtClean="0"/>
              <a:t>Investigating a crime</a:t>
            </a:r>
          </a:p>
          <a:p>
            <a:r>
              <a:rPr lang="en-US" dirty="0" smtClean="0"/>
              <a:t>Providing therapy or other mental health treatment services </a:t>
            </a:r>
            <a:endParaRPr lang="en-US" dirty="0"/>
          </a:p>
        </p:txBody>
      </p:sp>
    </p:spTree>
    <p:extLst>
      <p:ext uri="{BB962C8B-B14F-4D97-AF65-F5344CB8AC3E}">
        <p14:creationId xmlns:p14="http://schemas.microsoft.com/office/powerpoint/2010/main" val="625704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Confidentiality </a:t>
            </a:r>
            <a:endParaRPr lang="en-US" dirty="0"/>
          </a:p>
        </p:txBody>
      </p:sp>
      <p:sp>
        <p:nvSpPr>
          <p:cNvPr id="3" name="Content Placeholder 2"/>
          <p:cNvSpPr>
            <a:spLocks noGrp="1"/>
          </p:cNvSpPr>
          <p:nvPr>
            <p:ph idx="1"/>
          </p:nvPr>
        </p:nvSpPr>
        <p:spPr/>
        <p:txBody>
          <a:bodyPr/>
          <a:lstStyle/>
          <a:p>
            <a:r>
              <a:rPr lang="en-US" dirty="0" smtClean="0"/>
              <a:t>Under PREA, facilities must provide confidential access </a:t>
            </a:r>
          </a:p>
          <a:p>
            <a:r>
              <a:rPr lang="en-US" dirty="0" smtClean="0"/>
              <a:t>Everyone else in a facility must report sexual assault</a:t>
            </a:r>
          </a:p>
          <a:p>
            <a:r>
              <a:rPr lang="en-US" dirty="0" smtClean="0"/>
              <a:t>In Washington State, advocates also have privileged communication with all survivors</a:t>
            </a:r>
          </a:p>
          <a:p>
            <a:pPr lvl="1"/>
            <a:r>
              <a:rPr lang="en-US" dirty="0" smtClean="0"/>
              <a:t>This does not change when the survivor is incarcerated </a:t>
            </a:r>
          </a:p>
        </p:txBody>
      </p:sp>
    </p:spTree>
    <p:extLst>
      <p:ext uri="{BB962C8B-B14F-4D97-AF65-F5344CB8AC3E}">
        <p14:creationId xmlns:p14="http://schemas.microsoft.com/office/powerpoint/2010/main" val="2990146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Reporting is Different from Advocacy  </a:t>
            </a:r>
            <a:endParaRPr lang="en-US" dirty="0"/>
          </a:p>
        </p:txBody>
      </p:sp>
      <p:sp>
        <p:nvSpPr>
          <p:cNvPr id="3" name="Content Placeholder 2"/>
          <p:cNvSpPr>
            <a:spLocks noGrp="1"/>
          </p:cNvSpPr>
          <p:nvPr>
            <p:ph idx="1"/>
          </p:nvPr>
        </p:nvSpPr>
        <p:spPr/>
        <p:txBody>
          <a:bodyPr/>
          <a:lstStyle/>
          <a:p>
            <a:r>
              <a:rPr lang="en-US" dirty="0" smtClean="0"/>
              <a:t>PREA also says that corrections facilities must provide several options for reporting sexual assault</a:t>
            </a:r>
          </a:p>
          <a:p>
            <a:r>
              <a:rPr lang="en-US" dirty="0" smtClean="0"/>
              <a:t>Some of those options are calling or writing to someone outside the facility</a:t>
            </a:r>
          </a:p>
          <a:p>
            <a:r>
              <a:rPr lang="en-US" dirty="0" smtClean="0"/>
              <a:t>This is different than advocacy, because those people are required to report back and advocates are not </a:t>
            </a:r>
          </a:p>
          <a:p>
            <a:endParaRPr lang="en-US" dirty="0"/>
          </a:p>
        </p:txBody>
      </p:sp>
    </p:spTree>
    <p:extLst>
      <p:ext uri="{BB962C8B-B14F-4D97-AF65-F5344CB8AC3E}">
        <p14:creationId xmlns:p14="http://schemas.microsoft.com/office/powerpoint/2010/main" val="4492525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134</TotalTime>
  <Words>1352</Words>
  <Application>Microsoft Office PowerPoint</Application>
  <PresentationFormat>On-screen Show (4:3)</PresentationFormat>
  <Paragraphs>120</Paragraphs>
  <Slides>11</Slides>
  <Notes>11</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Prison Rape Elimination Act (PREA) &amp;  Victim Advocacy</vt:lpstr>
      <vt:lpstr>What is PREA?</vt:lpstr>
      <vt:lpstr>Which Facilities?</vt:lpstr>
      <vt:lpstr>What Does PREA Say About Access to Victim Advocacy? </vt:lpstr>
      <vt:lpstr>What is Victim Advocacy?</vt:lpstr>
      <vt:lpstr>What is an Advocate’s Role?</vt:lpstr>
      <vt:lpstr>What is Outside an Advocate’s Role?</vt:lpstr>
      <vt:lpstr>Confidentiality </vt:lpstr>
      <vt:lpstr>Reporting is Different from Advocacy  </vt:lpstr>
      <vt:lpstr>Access to Advocacy </vt:lpstr>
      <vt:lpstr>PowerPoint Presentation</vt:lpstr>
    </vt:vector>
  </TitlesOfParts>
  <Company>WCSAP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Kelley Amburgey-Richardson</dc:creator>
  <cp:lastModifiedBy>Kelley Amburgey-Richardson</cp:lastModifiedBy>
  <cp:revision>12</cp:revision>
  <dcterms:created xsi:type="dcterms:W3CDTF">2016-11-23T19:22:02Z</dcterms:created>
  <dcterms:modified xsi:type="dcterms:W3CDTF">2016-11-29T19:57:54Z</dcterms:modified>
</cp:coreProperties>
</file>