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64" r:id="rId4"/>
    <p:sldId id="258" r:id="rId5"/>
    <p:sldId id="261" r:id="rId6"/>
    <p:sldId id="263" r:id="rId7"/>
    <p:sldId id="270" r:id="rId8"/>
    <p:sldId id="260" r:id="rId9"/>
    <p:sldId id="267" r:id="rId10"/>
    <p:sldId id="259" r:id="rId11"/>
    <p:sldId id="274" r:id="rId12"/>
    <p:sldId id="262" r:id="rId13"/>
    <p:sldId id="268" r:id="rId14"/>
    <p:sldId id="269" r:id="rId15"/>
    <p:sldId id="266" r:id="rId16"/>
    <p:sldId id="273"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174" autoAdjust="0"/>
    <p:restoredTop sz="73782" autoAdjust="0"/>
  </p:normalViewPr>
  <p:slideViewPr>
    <p:cSldViewPr snapToGrid="0" snapToObjects="1">
      <p:cViewPr>
        <p:scale>
          <a:sx n="118" d="100"/>
          <a:sy n="118" d="100"/>
        </p:scale>
        <p:origin x="-1422" y="48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8" d="100"/>
          <a:sy n="88" d="100"/>
        </p:scale>
        <p:origin x="-3786"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86002D-7BAC-9B4D-97EF-C5B52D3111EF}" type="datetimeFigureOut">
              <a:rPr lang="en-US" smtClean="0"/>
              <a:t>6/28/2016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4F4635-3BC1-714D-BA8A-E7AC5DE4EBB0}" type="slidenum">
              <a:rPr lang="en-US" smtClean="0"/>
              <a:t>‹#›</a:t>
            </a:fld>
            <a:endParaRPr lang="en-US"/>
          </a:p>
        </p:txBody>
      </p:sp>
    </p:spTree>
    <p:extLst>
      <p:ext uri="{BB962C8B-B14F-4D97-AF65-F5344CB8AC3E}">
        <p14:creationId xmlns:p14="http://schemas.microsoft.com/office/powerpoint/2010/main" val="33197865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stopbullying.gov/prevention/at-school/index.htm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a:t>
            </a:fld>
            <a:endParaRPr lang="en-US"/>
          </a:p>
        </p:txBody>
      </p:sp>
    </p:spTree>
    <p:extLst>
      <p:ext uri="{BB962C8B-B14F-4D97-AF65-F5344CB8AC3E}">
        <p14:creationId xmlns:p14="http://schemas.microsoft.com/office/powerpoint/2010/main" val="3557081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and resources</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purpose of this slide is to have adults break down some of the stereotypes that are enforced for young people in schools. </a:t>
            </a:r>
            <a:r>
              <a:rPr lang="en-US" dirty="0" smtClean="0"/>
              <a:t>The FLASH curriculum is a great place to find more activities for this. Here is a link to this activity and </a:t>
            </a:r>
            <a:r>
              <a:rPr lang="en-US" smtClean="0"/>
              <a:t>more </a:t>
            </a:r>
            <a:r>
              <a:rPr lang="en-US" smtClean="0"/>
              <a:t>-www.kingcounty.gov/</a:t>
            </a:r>
            <a:r>
              <a:rPr lang="en-US" dirty="0" err="1" smtClean="0"/>
              <a:t>depts</a:t>
            </a:r>
            <a:r>
              <a:rPr lang="en-US" dirty="0" smtClean="0"/>
              <a:t>/health/locations/family-planning/education/FLASH.aspx</a:t>
            </a:r>
            <a:endParaRPr lang="en-US" dirty="0" smtClean="0"/>
          </a:p>
          <a:p>
            <a:endParaRPr lang="en-US" sz="1200" b="1"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Teachers may have to purchase this curriculum, but it will have other activities that adults and youth can do.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Activity directions</a:t>
            </a:r>
          </a:p>
          <a:p>
            <a:pPr marL="228600" indent="-228600">
              <a:buAutoNum type="arabicPeriod"/>
            </a:pPr>
            <a:r>
              <a:rPr lang="en-US" sz="1200" b="0" i="0" kern="1200" dirty="0" smtClean="0">
                <a:solidFill>
                  <a:schemeClr val="tx1"/>
                </a:solidFill>
                <a:effectLst/>
                <a:latin typeface="+mn-lt"/>
                <a:ea typeface="+mn-ea"/>
                <a:cs typeface="+mn-cs"/>
              </a:rPr>
              <a:t>Define "gender roles" and explain the lesson's purpose. Explain that roles are like rules by which we play games. The role of "student" involves being a good listener, coming to class on time, etc. Students who follow the rules, do well at the game. "Gender roles" are the rules people think they should follow because of their sex...ways they act because "boys and men are supposed to" or "girls and women ought to." This lesson will examine those roles/rules. </a:t>
            </a:r>
            <a:br>
              <a:rPr lang="en-US" sz="1200" b="0" i="0" kern="1200" dirty="0" smtClean="0">
                <a:solidFill>
                  <a:schemeClr val="tx1"/>
                </a:solidFill>
                <a:effectLst/>
                <a:latin typeface="+mn-lt"/>
                <a:ea typeface="+mn-ea"/>
                <a:cs typeface="+mn-cs"/>
              </a:rPr>
            </a:b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2. Brainstorm gender-specific roles and behaviors in America today. Have students brainstorm, while you write the contributions on the blackboard, advantages of being male; then, the advantages of being female in mainstream U.S. culture today. Your lists may end up looking something like this: </a:t>
            </a:r>
            <a:br>
              <a:rPr lang="en-US" sz="1200" b="0" i="0" kern="1200" dirty="0" smtClean="0">
                <a:solidFill>
                  <a:schemeClr val="tx1"/>
                </a:solidFill>
                <a:effectLst/>
                <a:latin typeface="+mn-lt"/>
                <a:ea typeface="+mn-ea"/>
                <a:cs typeface="+mn-cs"/>
              </a:rPr>
            </a:b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(example on slide-</a:t>
            </a:r>
            <a:r>
              <a:rPr lang="en-US" sz="1200" b="0" i="0" kern="1200" baseline="0" dirty="0" smtClean="0">
                <a:solidFill>
                  <a:schemeClr val="tx1"/>
                </a:solidFill>
                <a:effectLst/>
                <a:latin typeface="+mn-lt"/>
                <a:ea typeface="+mn-ea"/>
                <a:cs typeface="+mn-cs"/>
              </a:rPr>
              <a:t> you can remove these examples to start from scratch with the group or change the examples to suit your preference.)</a:t>
            </a:r>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3. If the group has trouble generating the lists, ask them what things a girl or woman can do that some boys or men might feel embarrassed doing, or find impossible to do...and vice versa. Once the lists are on the whiteboard, help students identify</a:t>
            </a:r>
            <a:r>
              <a:rPr lang="en-US" sz="1200" b="0" i="0" kern="1200" baseline="0" dirty="0" smtClean="0">
                <a:solidFill>
                  <a:schemeClr val="tx1"/>
                </a:solidFill>
                <a:effectLst/>
                <a:latin typeface="+mn-lt"/>
                <a:ea typeface="+mn-ea"/>
                <a:cs typeface="+mn-cs"/>
              </a:rPr>
              <a:t> that</a:t>
            </a:r>
            <a:r>
              <a:rPr lang="en-US" sz="1200" b="0" i="0" kern="1200" dirty="0" smtClean="0">
                <a:solidFill>
                  <a:schemeClr val="tx1"/>
                </a:solidFill>
                <a:effectLst/>
                <a:latin typeface="+mn-lt"/>
                <a:ea typeface="+mn-ea"/>
                <a:cs typeface="+mn-cs"/>
              </a:rPr>
              <a:t> most characteristics are social learning and not biologically inherent. Point out that a few years ago the "women and girls" list might have contained "wearing earrings" or "getting a curl.” Now many males feel comfortable doing these things. Point out that other societies, not just other time in history, have differing beliefs regarding roles. In some Native American and African societies, men wear face-paint (makeup). In Scotland, men wear kilts (skirts). Give students a chance to discuss the expectations of men and women in their ethnic communities – the ways their own cultures may differ from the standards promoted by the media.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10</a:t>
            </a:fld>
            <a:endParaRPr lang="en-US"/>
          </a:p>
        </p:txBody>
      </p:sp>
    </p:spTree>
    <p:extLst>
      <p:ext uri="{BB962C8B-B14F-4D97-AF65-F5344CB8AC3E}">
        <p14:creationId xmlns:p14="http://schemas.microsoft.com/office/powerpoint/2010/main" val="36205773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and resources</a:t>
            </a:r>
            <a:endParaRPr lang="en-US" sz="1200" kern="1200" dirty="0" smtClean="0">
              <a:solidFill>
                <a:schemeClr val="tx1"/>
              </a:solidFill>
              <a:effectLst/>
              <a:latin typeface="+mn-lt"/>
              <a:ea typeface="+mn-ea"/>
              <a:cs typeface="+mn-cs"/>
            </a:endParaRPr>
          </a:p>
          <a:p>
            <a:r>
              <a:rPr lang="en-US" dirty="0" smtClean="0"/>
              <a:t>Show</a:t>
            </a:r>
            <a:r>
              <a:rPr lang="en-US" baseline="0" dirty="0" smtClean="0"/>
              <a:t> this clip to get a conversation started about stereotypes. You can also show these clips instead or in addition to the first clip:</a:t>
            </a:r>
          </a:p>
          <a:p>
            <a:endParaRPr lang="en-US" baseline="0" dirty="0" smtClean="0"/>
          </a:p>
          <a:p>
            <a:pPr marL="171450" indent="-171450">
              <a:buFont typeface="Arial" panose="020B0604020202020204" pitchFamily="34" charset="0"/>
              <a:buChar char="•"/>
            </a:pPr>
            <a:r>
              <a:rPr lang="en-US" dirty="0" smtClean="0"/>
              <a:t>The </a:t>
            </a:r>
            <a:r>
              <a:rPr lang="en-US" dirty="0" err="1" smtClean="0"/>
              <a:t>Straightlaced</a:t>
            </a:r>
            <a:r>
              <a:rPr lang="en-US" dirty="0" smtClean="0"/>
              <a:t> trailer is a good example of the bullying young people experience - https://www.youtube.com/watch?v=rkrdXNOxKM4&amp;list=PLpR5E0kTlRTVvPX_46sUF3vtvEOWv9Sq0</a:t>
            </a:r>
          </a:p>
          <a:p>
            <a:pPr marL="171450" indent="-171450">
              <a:buFont typeface="Arial" panose="020B0604020202020204" pitchFamily="34" charset="0"/>
              <a:buChar char="•"/>
            </a:pPr>
            <a:r>
              <a:rPr lang="en-US" dirty="0" smtClean="0"/>
              <a:t>Always #</a:t>
            </a:r>
            <a:r>
              <a:rPr lang="en-US" dirty="0" err="1" smtClean="0"/>
              <a:t>LikeAGirl</a:t>
            </a:r>
            <a:r>
              <a:rPr lang="en-US" dirty="0" smtClean="0"/>
              <a:t> (this one is an advertisement but is also an effective tool)</a:t>
            </a:r>
          </a:p>
          <a:p>
            <a:r>
              <a:rPr lang="en-US" dirty="0" smtClean="0"/>
              <a:t>https://www.youtube.com/watch?v=XjJQBjWYDTs</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Questions</a:t>
            </a:r>
            <a:endParaRPr lang="en-US" dirty="0" smtClean="0"/>
          </a:p>
          <a:p>
            <a:pPr marL="171450" indent="-171450">
              <a:buFont typeface="Arial" panose="020B0604020202020204" pitchFamily="34" charset="0"/>
              <a:buChar char="•"/>
            </a:pPr>
            <a:r>
              <a:rPr lang="en-US" baseline="0" dirty="0" smtClean="0"/>
              <a:t>How are these stereotypes harmful to young people?</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b="0" kern="1200" dirty="0" smtClean="0">
                <a:solidFill>
                  <a:schemeClr val="tx1"/>
                </a:solidFill>
                <a:effectLst/>
                <a:latin typeface="+mn-lt"/>
                <a:ea typeface="+mn-ea"/>
                <a:cs typeface="+mn-cs"/>
              </a:rPr>
              <a:t>These stereotypes limit</a:t>
            </a:r>
            <a:r>
              <a:rPr lang="en-US" sz="1200" b="0" kern="1200" baseline="0" dirty="0" smtClean="0">
                <a:solidFill>
                  <a:schemeClr val="tx1"/>
                </a:solidFill>
                <a:effectLst/>
                <a:latin typeface="+mn-lt"/>
                <a:ea typeface="+mn-ea"/>
                <a:cs typeface="+mn-cs"/>
              </a:rPr>
              <a:t> the authentic expression of the identities of young people.</a:t>
            </a:r>
          </a:p>
          <a:p>
            <a:pPr marL="171450" indent="-171450">
              <a:buFont typeface="Arial" panose="020B0604020202020204" pitchFamily="34" charset="0"/>
              <a:buChar char="•"/>
            </a:pPr>
            <a:r>
              <a:rPr lang="en-US" sz="1200" b="0" kern="1200" baseline="0" dirty="0" smtClean="0">
                <a:solidFill>
                  <a:schemeClr val="tx1"/>
                </a:solidFill>
                <a:effectLst/>
                <a:latin typeface="+mn-lt"/>
                <a:ea typeface="+mn-ea"/>
                <a:cs typeface="+mn-cs"/>
              </a:rPr>
              <a:t>These stereotypes could limit the achievement of youth “girls aren’t good at advanced sciences,” or “girls can’t play football.”</a:t>
            </a:r>
          </a:p>
          <a:p>
            <a:pPr marL="171450" indent="-171450">
              <a:buFont typeface="Arial" panose="020B0604020202020204" pitchFamily="34" charset="0"/>
              <a:buChar char="•"/>
            </a:pPr>
            <a:r>
              <a:rPr lang="en-US" sz="1200" b="0" kern="1200" baseline="0" dirty="0" smtClean="0">
                <a:solidFill>
                  <a:schemeClr val="tx1"/>
                </a:solidFill>
                <a:effectLst/>
                <a:latin typeface="+mn-lt"/>
                <a:ea typeface="+mn-ea"/>
                <a:cs typeface="+mn-cs"/>
              </a:rPr>
              <a:t>You can use this as another opportunity to reinforce that verbal bullying is violent and causes long-term harm.</a:t>
            </a:r>
            <a:endParaRPr lang="en-US" sz="1200" b="0" kern="1200" dirty="0" smtClean="0">
              <a:solidFill>
                <a:schemeClr val="tx1"/>
              </a:solidFill>
              <a:effectLst/>
              <a:latin typeface="+mn-lt"/>
              <a:ea typeface="+mn-ea"/>
              <a:cs typeface="+mn-cs"/>
            </a:endParaRPr>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11</a:t>
            </a:fld>
            <a:endParaRPr lang="en-US"/>
          </a:p>
        </p:txBody>
      </p:sp>
    </p:spTree>
    <p:extLst>
      <p:ext uri="{BB962C8B-B14F-4D97-AF65-F5344CB8AC3E}">
        <p14:creationId xmlns:p14="http://schemas.microsoft.com/office/powerpoint/2010/main" val="39278095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and resources</a:t>
            </a:r>
            <a:endParaRPr lang="en-US" dirty="0" smtClean="0"/>
          </a:p>
          <a:p>
            <a:pPr marL="171450" indent="-171450">
              <a:buFont typeface="Arial" panose="020B0604020202020204" pitchFamily="34" charset="0"/>
              <a:buChar char="•"/>
            </a:pPr>
            <a:r>
              <a:rPr lang="en-US" dirty="0" smtClean="0"/>
              <a:t>This slide is to</a:t>
            </a:r>
            <a:r>
              <a:rPr lang="en-US" baseline="0" dirty="0" smtClean="0"/>
              <a:t> acknowledge that Washington State has been working to end Harassment, Intimidation, and Bullying in schools. This may or may not be relevant to the group of adults you are working with. </a:t>
            </a:r>
            <a:endParaRPr lang="en-US" dirty="0" smtClean="0"/>
          </a:p>
          <a:p>
            <a:endParaRPr lang="en-US" baseline="0" dirty="0" smtClean="0"/>
          </a:p>
          <a:p>
            <a:pPr marL="171450" indent="-171450">
              <a:buFont typeface="Arial" panose="020B0604020202020204" pitchFamily="34" charset="0"/>
              <a:buChar char="•"/>
            </a:pPr>
            <a:r>
              <a:rPr lang="en-US" baseline="0" dirty="0" smtClean="0"/>
              <a:t>This website, </a:t>
            </a:r>
            <a:r>
              <a:rPr lang="en-US" dirty="0" smtClean="0"/>
              <a:t>http://www.stopbullying.gov/laws/washington.html, talks</a:t>
            </a:r>
            <a:r>
              <a:rPr lang="en-US" baseline="0" dirty="0" smtClean="0"/>
              <a:t> more about what Washington state has been trying to do. It has assessment tools, example policies, etc. You can add slides to expand on the work Washington is doing or you can use some of the prevention tools on their website to give parents ideas. </a:t>
            </a:r>
            <a:endParaRPr lang="en-US" dirty="0" smtClean="0"/>
          </a:p>
          <a:p>
            <a:endParaRPr lang="en-US" baseline="0" dirty="0" smtClean="0"/>
          </a:p>
          <a:p>
            <a:endParaRPr lang="en-US" sz="1200" kern="1200" dirty="0" smtClean="0">
              <a:solidFill>
                <a:schemeClr val="tx1"/>
              </a:solidFill>
              <a:effectLst/>
              <a:latin typeface="+mn-lt"/>
              <a:ea typeface="+mn-ea"/>
              <a:cs typeface="+mn-cs"/>
            </a:endParaRPr>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12</a:t>
            </a:fld>
            <a:endParaRPr lang="en-US"/>
          </a:p>
        </p:txBody>
      </p:sp>
    </p:spTree>
    <p:extLst>
      <p:ext uri="{BB962C8B-B14F-4D97-AF65-F5344CB8AC3E}">
        <p14:creationId xmlns:p14="http://schemas.microsoft.com/office/powerpoint/2010/main" val="1947244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a:t>
            </a:r>
          </a:p>
          <a:p>
            <a:pPr marL="171450" indent="-171450">
              <a:buFont typeface="Arial" panose="020B0604020202020204" pitchFamily="34" charset="0"/>
              <a:buChar char="•"/>
            </a:pPr>
            <a:r>
              <a:rPr lang="en-US" dirty="0" smtClean="0"/>
              <a:t>This is a chance to talk about more types of oppression</a:t>
            </a:r>
            <a:r>
              <a:rPr lang="en-US" baseline="0" dirty="0" smtClean="0"/>
              <a:t> and bullying. You can either add slides in order to highlight some of these, or just have a discussion about them. It is important to know that Washington state has laws to protect each of these classes, but it is more important to talk about how these things are affecting young people everyday. </a:t>
            </a:r>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13</a:t>
            </a:fld>
            <a:endParaRPr lang="en-US"/>
          </a:p>
        </p:txBody>
      </p:sp>
    </p:spTree>
    <p:extLst>
      <p:ext uri="{BB962C8B-B14F-4D97-AF65-F5344CB8AC3E}">
        <p14:creationId xmlns:p14="http://schemas.microsoft.com/office/powerpoint/2010/main" val="1704243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a:t>
            </a:r>
            <a:r>
              <a:rPr lang="en-US" b="1" baseline="0" dirty="0" smtClean="0"/>
              <a:t> and r</a:t>
            </a:r>
            <a:r>
              <a:rPr lang="en-US" b="1" dirty="0" smtClean="0"/>
              <a:t>esources</a:t>
            </a:r>
          </a:p>
          <a:p>
            <a:pPr marL="171450" indent="-171450">
              <a:buFont typeface="Arial" panose="020B0604020202020204" pitchFamily="34" charset="0"/>
              <a:buChar char="•"/>
            </a:pPr>
            <a:r>
              <a:rPr lang="en-US" dirty="0" smtClean="0"/>
              <a:t>This</a:t>
            </a:r>
            <a:r>
              <a:rPr lang="en-US" baseline="0" dirty="0" smtClean="0"/>
              <a:t> slide refers to federal law protections against discrimination. Title IX is the law that gives students protection against harassment or a hostile school environment based on sex or gender identity. </a:t>
            </a:r>
          </a:p>
          <a:p>
            <a:endParaRPr lang="en-US" baseline="0" dirty="0" smtClean="0"/>
          </a:p>
          <a:p>
            <a:r>
              <a:rPr lang="en-US" baseline="0" dirty="0" smtClean="0"/>
              <a:t>Learn more here:</a:t>
            </a:r>
          </a:p>
          <a:p>
            <a:pPr marL="171450" indent="-171450">
              <a:buFont typeface="Arial" panose="020B0604020202020204" pitchFamily="34" charset="0"/>
              <a:buChar char="•"/>
            </a:pPr>
            <a:r>
              <a:rPr lang="en-US" dirty="0" smtClean="0"/>
              <a:t>http://knowyourix.org/</a:t>
            </a:r>
          </a:p>
          <a:p>
            <a:pPr marL="171450" indent="-171450">
              <a:buFont typeface="Arial" panose="020B0604020202020204" pitchFamily="34" charset="0"/>
              <a:buChar char="•"/>
            </a:pPr>
            <a:r>
              <a:rPr lang="en-US" dirty="0" smtClean="0"/>
              <a:t>http://www2.ed.gov/about/offices/list/ocr/letters/colleague-201605-title-ix-transgender.pdf</a:t>
            </a:r>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14</a:t>
            </a:fld>
            <a:endParaRPr lang="en-US"/>
          </a:p>
        </p:txBody>
      </p:sp>
    </p:spTree>
    <p:extLst>
      <p:ext uri="{BB962C8B-B14F-4D97-AF65-F5344CB8AC3E}">
        <p14:creationId xmlns:p14="http://schemas.microsoft.com/office/powerpoint/2010/main" val="1586144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Considerations and resources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Here is a link to the assessment tool</a:t>
            </a:r>
            <a:r>
              <a:rPr lang="en-US" baseline="0" dirty="0" smtClean="0"/>
              <a:t> </a:t>
            </a:r>
            <a:r>
              <a:rPr lang="en-US" dirty="0" smtClean="0">
                <a:hlinkClick r:id="rId3"/>
              </a:rPr>
              <a:t>http://www.stopbullying.gov/prevention/at-school/index.html</a:t>
            </a:r>
            <a:endParaRPr lang="en-US" dirty="0" smtClean="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Make copies as handouts or provide the audience with the link. </a:t>
            </a:r>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15</a:t>
            </a:fld>
            <a:endParaRPr lang="en-US"/>
          </a:p>
        </p:txBody>
      </p:sp>
    </p:spTree>
    <p:extLst>
      <p:ext uri="{BB962C8B-B14F-4D97-AF65-F5344CB8AC3E}">
        <p14:creationId xmlns:p14="http://schemas.microsoft.com/office/powerpoint/2010/main" val="38456486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 and resources</a:t>
            </a:r>
          </a:p>
          <a:p>
            <a:pPr marL="171450" indent="-171450" algn="l">
              <a:buFont typeface="Arial" panose="020B0604020202020204" pitchFamily="34" charset="0"/>
              <a:buChar char="•"/>
            </a:pPr>
            <a:r>
              <a:rPr lang="en-US" dirty="0" smtClean="0"/>
              <a:t>Again, this is targeted</a:t>
            </a:r>
            <a:r>
              <a:rPr lang="en-US" baseline="0" dirty="0" smtClean="0"/>
              <a:t> towards schools since most youth are attending schools. What is happening during school is often what is happening in that young person’s social life. Assessment tools are based on anonymous surveys that are available on the </a:t>
            </a:r>
            <a:r>
              <a:rPr lang="en-US" baseline="0" dirty="0" err="1" smtClean="0"/>
              <a:t>stopbullying.gov</a:t>
            </a:r>
            <a:r>
              <a:rPr lang="en-US" baseline="0" dirty="0" smtClean="0"/>
              <a:t> website. There are a number of assessment tools available. Take time to look through these and see which one might be best for your audience. If none of these apply, use some of their questions to help adults start conversations with young people. An informal assessment, though not anonymous, might be fruitful if it is with a trusted adult. </a:t>
            </a:r>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16</a:t>
            </a:fld>
            <a:endParaRPr lang="en-US"/>
          </a:p>
        </p:txBody>
      </p:sp>
    </p:spTree>
    <p:extLst>
      <p:ext uri="{BB962C8B-B14F-4D97-AF65-F5344CB8AC3E}">
        <p14:creationId xmlns:p14="http://schemas.microsoft.com/office/powerpoint/2010/main" val="989202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 and resources</a:t>
            </a:r>
          </a:p>
          <a:p>
            <a:pPr marL="171450" indent="-171450">
              <a:buFont typeface="Arial" panose="020B0604020202020204" pitchFamily="34" charset="0"/>
              <a:buChar char="•"/>
            </a:pPr>
            <a:r>
              <a:rPr lang="en-US" dirty="0" smtClean="0"/>
              <a:t>This</a:t>
            </a:r>
            <a:r>
              <a:rPr lang="en-US" baseline="0" dirty="0" smtClean="0"/>
              <a:t> slide is important for authority figures to talk to young people about what words mean and why are they powerful. Use this opportunity to talk give parents and teachers tools to unpack common terms that are hurtful. If there is more time, an optional activity can be found in the WCSAP “Be the Solution” guide- http://www.wcsap.org/discussion-guide-be-solution-game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17</a:t>
            </a:fld>
            <a:endParaRPr lang="en-US"/>
          </a:p>
        </p:txBody>
      </p:sp>
    </p:spTree>
    <p:extLst>
      <p:ext uri="{BB962C8B-B14F-4D97-AF65-F5344CB8AC3E}">
        <p14:creationId xmlns:p14="http://schemas.microsoft.com/office/powerpoint/2010/main" val="3401365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Questions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What is bullying? Ask people to come up with examples.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Maybe ask, “Is it bullying for friends to call each other slurs, if they all do it to each other? Is there such a thing as ‘boys will be boys’ on the playground?” </a:t>
            </a:r>
            <a:endParaRPr lang="en-US"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Using gendered language to make fun of each other, can have the same effect as bullying and can wear young people down.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 group that is complicit and using that language may grow less empathetic to young people who are different.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They may engage in unhealthy relationships later in life.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They may also be intimidated about their own sexual orientation or gender identity, causing them to be in the closet about who they are. </a:t>
            </a: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2</a:t>
            </a:fld>
            <a:endParaRPr lang="en-US"/>
          </a:p>
        </p:txBody>
      </p:sp>
    </p:spTree>
    <p:extLst>
      <p:ext uri="{BB962C8B-B14F-4D97-AF65-F5344CB8AC3E}">
        <p14:creationId xmlns:p14="http://schemas.microsoft.com/office/powerpoint/2010/main" val="2188416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a:t>
            </a:r>
          </a:p>
          <a:p>
            <a:pPr marL="171450" indent="-171450">
              <a:buFont typeface="Arial" panose="020B0604020202020204" pitchFamily="34" charset="0"/>
              <a:buChar char="•"/>
            </a:pPr>
            <a:r>
              <a:rPr lang="en-US" dirty="0" smtClean="0"/>
              <a:t>This</a:t>
            </a:r>
            <a:r>
              <a:rPr lang="en-US" baseline="0" dirty="0" smtClean="0"/>
              <a:t> slide should be used to separate bullying from gender based bullying. </a:t>
            </a:r>
          </a:p>
          <a:p>
            <a:pPr marL="0" indent="0">
              <a:buFont typeface="Arial" panose="020B0604020202020204" pitchFamily="34" charset="0"/>
              <a:buNone/>
            </a:pPr>
            <a:endParaRPr lang="en-US" baseline="0" dirty="0" smtClean="0"/>
          </a:p>
          <a:p>
            <a:r>
              <a:rPr lang="en-US" sz="1200" b="1" kern="1200" dirty="0" smtClean="0">
                <a:solidFill>
                  <a:schemeClr val="tx1"/>
                </a:solidFill>
                <a:effectLst/>
                <a:latin typeface="+mn-lt"/>
                <a:ea typeface="+mn-ea"/>
                <a:cs typeface="+mn-cs"/>
              </a:rPr>
              <a:t>Questions</a:t>
            </a:r>
          </a:p>
          <a:p>
            <a:r>
              <a:rPr lang="en-US" sz="1200" b="0" kern="1200" dirty="0" smtClean="0">
                <a:solidFill>
                  <a:schemeClr val="tx1"/>
                </a:solidFill>
                <a:effectLst/>
                <a:latin typeface="+mn-lt"/>
                <a:ea typeface="+mn-ea"/>
                <a:cs typeface="+mn-cs"/>
              </a:rPr>
              <a:t>Can</a:t>
            </a:r>
            <a:r>
              <a:rPr lang="en-US" sz="1200" b="0" kern="1200" baseline="0" dirty="0" smtClean="0">
                <a:solidFill>
                  <a:schemeClr val="tx1"/>
                </a:solidFill>
                <a:effectLst/>
                <a:latin typeface="+mn-lt"/>
                <a:ea typeface="+mn-ea"/>
                <a:cs typeface="+mn-cs"/>
              </a:rPr>
              <a:t> you think of an example </a:t>
            </a:r>
            <a:r>
              <a:rPr lang="en-US" sz="1200" b="0" kern="1200" baseline="0" smtClean="0">
                <a:solidFill>
                  <a:schemeClr val="tx1"/>
                </a:solidFill>
                <a:effectLst/>
                <a:latin typeface="+mn-lt"/>
                <a:ea typeface="+mn-ea"/>
                <a:cs typeface="+mn-cs"/>
              </a:rPr>
              <a:t>of gender based </a:t>
            </a:r>
            <a:r>
              <a:rPr lang="en-US" sz="1200" b="0" kern="1200" baseline="0" dirty="0" smtClean="0">
                <a:solidFill>
                  <a:schemeClr val="tx1"/>
                </a:solidFill>
                <a:effectLst/>
                <a:latin typeface="+mn-lt"/>
                <a:ea typeface="+mn-ea"/>
                <a:cs typeface="+mn-cs"/>
              </a:rPr>
              <a:t>bullying?</a:t>
            </a:r>
          </a:p>
          <a:p>
            <a:endParaRPr lang="en-US" sz="1200" b="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This training is specifically about intimidation and bullying in regards to gender and sexual orientation and how that can lead to sexual harassment and larger problems for young people over time.</a:t>
            </a:r>
            <a:endParaRPr lang="en-US" sz="1200" b="1" kern="1200" dirty="0" smtClean="0">
              <a:solidFill>
                <a:schemeClr val="tx1"/>
              </a:solidFill>
              <a:effectLst/>
              <a:latin typeface="+mn-lt"/>
              <a:ea typeface="+mn-ea"/>
              <a:cs typeface="+mn-cs"/>
            </a:endParaRPr>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3</a:t>
            </a:fld>
            <a:endParaRPr lang="en-US"/>
          </a:p>
        </p:txBody>
      </p:sp>
    </p:spTree>
    <p:extLst>
      <p:ext uri="{BB962C8B-B14F-4D97-AF65-F5344CB8AC3E}">
        <p14:creationId xmlns:p14="http://schemas.microsoft.com/office/powerpoint/2010/main" val="2449819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a:t>
            </a:r>
          </a:p>
          <a:p>
            <a:pPr marL="171450" indent="-171450">
              <a:buFont typeface="Arial" panose="020B0604020202020204" pitchFamily="34" charset="0"/>
              <a:buChar char="•"/>
            </a:pPr>
            <a:r>
              <a:rPr lang="en-US" dirty="0" smtClean="0"/>
              <a:t>This slide is to define homophobic teasing and expand on gender based bullying.</a:t>
            </a:r>
            <a:r>
              <a:rPr lang="en-US" baseline="0" dirty="0" smtClean="0"/>
              <a:t> </a:t>
            </a:r>
          </a:p>
          <a:p>
            <a:endParaRPr lang="en-US" dirty="0" smtClean="0"/>
          </a:p>
          <a:p>
            <a:r>
              <a:rPr lang="en-US" b="1" dirty="0" smtClean="0"/>
              <a:t>Optional Activity </a:t>
            </a:r>
          </a:p>
          <a:p>
            <a:pPr marL="171450" indent="-171450">
              <a:buFont typeface="Arial" panose="020B0604020202020204" pitchFamily="34" charset="0"/>
              <a:buChar char="•"/>
            </a:pPr>
            <a:r>
              <a:rPr lang="en-US" dirty="0" smtClean="0"/>
              <a:t>Use a flip chart. Make three columns. Ask for examples of Homophobic Teasing in column one. In column two write down what the term is means when people say it. Example – when “gay” is used to mean something that is worthless, annoying, or unappealing. In the third column write the literal meaning of the phrase.  Discuss how these can make people feel. You can add gendered examples too. Example “ You pussy” – Why is a slang word for vagina associated with weakness? </a:t>
            </a:r>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4</a:t>
            </a:fld>
            <a:endParaRPr lang="en-US"/>
          </a:p>
        </p:txBody>
      </p:sp>
    </p:spTree>
    <p:extLst>
      <p:ext uri="{BB962C8B-B14F-4D97-AF65-F5344CB8AC3E}">
        <p14:creationId xmlns:p14="http://schemas.microsoft.com/office/powerpoint/2010/main" val="219458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These are most likely terms that your audience has heard. These examples are specifically about sexual orientation so it might also be helpful to ask for examples related to gender identity. This section may require a some introductory information about transgender identities. If this is an area that you would like to learn more about you can view these FAQs: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http://www.transpeoplespeak.org/trans-101/</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http://www.glaad.org/transgender/transfaq</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http://www.masstpc.org/media-center/transgender-101/</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If you are seeking more in depth information you can view this webinar: Serving Transgender Survivors: A 101 Training for Advocates:</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http://www.wcsap.org/serving-transgender-survivors-101-training-advocates#overlay-context=</a:t>
            </a:r>
          </a:p>
          <a:p>
            <a:endParaRPr lang="en-US" sz="1200" b="1"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Questions</a:t>
            </a:r>
          </a:p>
          <a:p>
            <a:pPr marL="171450" indent="-171450">
              <a:buFont typeface="Arial" panose="020B0604020202020204" pitchFamily="34" charset="0"/>
              <a:buChar char="•"/>
            </a:pPr>
            <a:r>
              <a:rPr lang="en-US" sz="1200" b="0" kern="1200" dirty="0" smtClean="0">
                <a:solidFill>
                  <a:schemeClr val="tx1"/>
                </a:solidFill>
                <a:effectLst/>
                <a:latin typeface="+mn-lt"/>
                <a:ea typeface="+mn-ea"/>
                <a:cs typeface="+mn-cs"/>
              </a:rPr>
              <a:t>Can you think of</a:t>
            </a:r>
            <a:r>
              <a:rPr lang="en-US" sz="1200" b="0" kern="1200" baseline="0" dirty="0" smtClean="0">
                <a:solidFill>
                  <a:schemeClr val="tx1"/>
                </a:solidFill>
                <a:effectLst/>
                <a:latin typeface="+mn-lt"/>
                <a:ea typeface="+mn-ea"/>
                <a:cs typeface="+mn-cs"/>
              </a:rPr>
              <a:t> any other examples?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Are there examples about gender that people want to share? (i.e., referring to someone of any gender as a “pussy” to mean weak or scared.) </a:t>
            </a:r>
          </a:p>
          <a:p>
            <a:pPr marL="171450" indent="-171450">
              <a:buFont typeface="Arial" panose="020B0604020202020204" pitchFamily="34" charset="0"/>
              <a:buChar char="•"/>
            </a:pPr>
            <a:r>
              <a:rPr lang="en-US" baseline="0" dirty="0" smtClean="0"/>
              <a:t>How would this affect someone who is unsure about their gender identity?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If someone is a girl that has been raised a boy, will she be more afraid to be herself if her friends have enforced negative gender stereotypes? </a:t>
            </a:r>
            <a:endParaRPr lang="en-US" sz="1200" b="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5</a:t>
            </a:fld>
            <a:endParaRPr lang="en-US"/>
          </a:p>
        </p:txBody>
      </p:sp>
    </p:spTree>
    <p:extLst>
      <p:ext uri="{BB962C8B-B14F-4D97-AF65-F5344CB8AC3E}">
        <p14:creationId xmlns:p14="http://schemas.microsoft.com/office/powerpoint/2010/main" val="19513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t>
            </a:r>
            <a:r>
              <a:rPr lang="en-US" sz="1200" b="1" kern="1200" baseline="0" dirty="0" smtClean="0">
                <a:solidFill>
                  <a:schemeClr val="tx1"/>
                </a:solidFill>
                <a:effectLst/>
                <a:latin typeface="+mn-lt"/>
                <a:ea typeface="+mn-ea"/>
                <a:cs typeface="+mn-cs"/>
              </a:rPr>
              <a:t> and r</a:t>
            </a:r>
            <a:r>
              <a:rPr lang="en-US" sz="1200" b="1" kern="1200" dirty="0" smtClean="0">
                <a:solidFill>
                  <a:schemeClr val="tx1"/>
                </a:solidFill>
                <a:effectLst/>
                <a:latin typeface="+mn-lt"/>
                <a:ea typeface="+mn-ea"/>
                <a:cs typeface="+mn-cs"/>
              </a:rPr>
              <a:t>esources</a:t>
            </a:r>
          </a:p>
          <a:p>
            <a:pPr marL="171450" indent="-171450">
              <a:buFont typeface="Arial" panose="020B0604020202020204" pitchFamily="34" charset="0"/>
              <a:buChar char="•"/>
            </a:pPr>
            <a:r>
              <a:rPr lang="en-US" sz="1200" b="0" kern="1200" dirty="0" smtClean="0">
                <a:solidFill>
                  <a:schemeClr val="tx1"/>
                </a:solidFill>
                <a:effectLst/>
                <a:latin typeface="+mn-lt"/>
                <a:ea typeface="+mn-ea"/>
                <a:cs typeface="+mn-cs"/>
              </a:rPr>
              <a:t>This</a:t>
            </a:r>
            <a:r>
              <a:rPr lang="en-US" sz="1200" b="0" kern="1200" baseline="0" dirty="0" smtClean="0">
                <a:solidFill>
                  <a:schemeClr val="tx1"/>
                </a:solidFill>
                <a:effectLst/>
                <a:latin typeface="+mn-lt"/>
                <a:ea typeface="+mn-ea"/>
                <a:cs typeface="+mn-cs"/>
              </a:rPr>
              <a:t> study can help to draw connections for parents between gender</a:t>
            </a:r>
            <a:r>
              <a:rPr lang="en-US" sz="1200" b="0" kern="120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based bullying and sexual harassment later in life:</a:t>
            </a:r>
          </a:p>
          <a:p>
            <a:r>
              <a:rPr lang="en-US" dirty="0" smtClean="0"/>
              <a:t>http://www.cdc.gov/ViolencePrevention/pdf/ASAP_BullyingSV-a.pdf – this is a link to the Applying</a:t>
            </a:r>
            <a:r>
              <a:rPr lang="en-US" baseline="0" dirty="0" smtClean="0"/>
              <a:t> Science Advancing Practice study. </a:t>
            </a:r>
            <a:endParaRPr lang="en-US" sz="1200" b="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This slide is meant to connect bullying to the root causes of sexual assault</a:t>
            </a:r>
            <a:r>
              <a:rPr lang="en-US" baseline="0" dirty="0" smtClean="0"/>
              <a:t> and harassment.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Oppressions of all kinds are used to keep people “in their place” and sexual assault is a tool of oppression.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Changing the norms of language and the standards of how people treat each other is a powerful prevention tool. </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6</a:t>
            </a:fld>
            <a:endParaRPr lang="en-US"/>
          </a:p>
        </p:txBody>
      </p:sp>
    </p:spTree>
    <p:extLst>
      <p:ext uri="{BB962C8B-B14F-4D97-AF65-F5344CB8AC3E}">
        <p14:creationId xmlns:p14="http://schemas.microsoft.com/office/powerpoint/2010/main" val="3631832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a:t>
            </a:r>
            <a:endParaRPr lang="en-US" baseline="0" dirty="0" smtClean="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You can also add slides about other types of oppression. Racism, classism, xenophobia are all types of bullying in schools that are rooted in oppression and therefore can be complicit or explicit tools of sexual assault and harassment. </a:t>
            </a:r>
            <a:endParaRPr lang="en-US" dirty="0" smtClean="0"/>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If it feels appropriate you can again remind participants that </a:t>
            </a:r>
            <a:r>
              <a:rPr lang="en-US" sz="1200" kern="1200" baseline="0" dirty="0" smtClean="0">
                <a:solidFill>
                  <a:schemeClr val="tx1"/>
                </a:solidFill>
                <a:effectLst/>
                <a:latin typeface="+mn-lt"/>
                <a:ea typeface="+mn-ea"/>
                <a:cs typeface="+mn-cs"/>
              </a:rPr>
              <a:t>o</a:t>
            </a:r>
            <a:r>
              <a:rPr lang="en-US" baseline="0" dirty="0" smtClean="0"/>
              <a:t>ppression of all kinds are used to keep people “in their place” and sexual assault is a tool of oppression.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When we </a:t>
            </a:r>
            <a:r>
              <a:rPr lang="en-US" sz="1200" kern="1200" baseline="0" dirty="0" smtClean="0">
                <a:solidFill>
                  <a:schemeClr val="tx1"/>
                </a:solidFill>
                <a:effectLst/>
                <a:latin typeface="+mn-lt"/>
                <a:ea typeface="+mn-ea"/>
                <a:cs typeface="+mn-cs"/>
              </a:rPr>
              <a:t>c</a:t>
            </a:r>
            <a:r>
              <a:rPr lang="en-US" baseline="0" dirty="0" smtClean="0"/>
              <a:t>hange or challenge the norms of language we can impact the culture of our homes, schools, and community thus creating a safer world.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endParaRPr lang="en-US" strike="sngStrike" dirty="0"/>
          </a:p>
        </p:txBody>
      </p:sp>
      <p:sp>
        <p:nvSpPr>
          <p:cNvPr id="4" name="Slide Number Placeholder 3"/>
          <p:cNvSpPr>
            <a:spLocks noGrp="1"/>
          </p:cNvSpPr>
          <p:nvPr>
            <p:ph type="sldNum" sz="quarter" idx="10"/>
          </p:nvPr>
        </p:nvSpPr>
        <p:spPr/>
        <p:txBody>
          <a:bodyPr/>
          <a:lstStyle/>
          <a:p>
            <a:fld id="{9E4F4635-3BC1-714D-BA8A-E7AC5DE4EBB0}" type="slidenum">
              <a:rPr lang="en-US" smtClean="0"/>
              <a:t>7</a:t>
            </a:fld>
            <a:endParaRPr lang="en-US"/>
          </a:p>
        </p:txBody>
      </p:sp>
    </p:spTree>
    <p:extLst>
      <p:ext uri="{BB962C8B-B14F-4D97-AF65-F5344CB8AC3E}">
        <p14:creationId xmlns:p14="http://schemas.microsoft.com/office/powerpoint/2010/main" val="2870187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t>
            </a:r>
            <a:r>
              <a:rPr lang="en-US" sz="1200" b="1" kern="1200" baseline="0" dirty="0" smtClean="0">
                <a:solidFill>
                  <a:schemeClr val="tx1"/>
                </a:solidFill>
                <a:effectLst/>
                <a:latin typeface="+mn-lt"/>
                <a:ea typeface="+mn-ea"/>
                <a:cs typeface="+mn-cs"/>
              </a:rPr>
              <a:t> and r</a:t>
            </a:r>
            <a:r>
              <a:rPr lang="en-US" sz="1200" b="1" kern="1200" dirty="0" smtClean="0">
                <a:solidFill>
                  <a:schemeClr val="tx1"/>
                </a:solidFill>
                <a:effectLst/>
                <a:latin typeface="+mn-lt"/>
                <a:ea typeface="+mn-ea"/>
                <a:cs typeface="+mn-cs"/>
              </a:rPr>
              <a:t>esources</a:t>
            </a:r>
          </a:p>
          <a:p>
            <a:pPr marL="171450" indent="-171450">
              <a:buFont typeface="Arial" panose="020B0604020202020204" pitchFamily="34" charset="0"/>
              <a:buChar char="•"/>
            </a:pPr>
            <a:r>
              <a:rPr lang="en-US" dirty="0" smtClean="0"/>
              <a:t>This</a:t>
            </a:r>
            <a:r>
              <a:rPr lang="en-US" baseline="0" dirty="0" smtClean="0"/>
              <a:t> slide is taken from the ASAP study.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Questions</a:t>
            </a:r>
          </a:p>
          <a:p>
            <a:pPr marL="171450" indent="-171450">
              <a:buFont typeface="Arial" panose="020B0604020202020204" pitchFamily="34" charset="0"/>
              <a:buChar char="•"/>
            </a:pPr>
            <a:r>
              <a:rPr lang="en-US" sz="1200" b="0" kern="1200" dirty="0" smtClean="0">
                <a:solidFill>
                  <a:schemeClr val="tx1"/>
                </a:solidFill>
                <a:effectLst/>
                <a:latin typeface="+mn-lt"/>
                <a:ea typeface="+mn-ea"/>
                <a:cs typeface="+mn-cs"/>
              </a:rPr>
              <a:t>What</a:t>
            </a:r>
            <a:r>
              <a:rPr lang="en-US" sz="1200" b="0" kern="1200" baseline="0" dirty="0" smtClean="0">
                <a:solidFill>
                  <a:schemeClr val="tx1"/>
                </a:solidFill>
                <a:effectLst/>
                <a:latin typeface="+mn-lt"/>
                <a:ea typeface="+mn-ea"/>
                <a:cs typeface="+mn-cs"/>
              </a:rPr>
              <a:t> are other ways that sexual harassment and sexual bullying show up in the lives of young people?</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Can any of this behavior be in “good fun”?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Give examples what sexual harassment and sexual bullying can look like for young people (“</a:t>
            </a:r>
            <a:r>
              <a:rPr lang="en-US" baseline="0" dirty="0" err="1" smtClean="0"/>
              <a:t>upskirting</a:t>
            </a:r>
            <a:r>
              <a:rPr lang="en-US" baseline="0" dirty="0" smtClean="0"/>
              <a:t>,” comments about people’s bodies, creating fake social media profiles, etc.)</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Highlight the ways in which popular culture minimizes and excuses sexual harassment and sexual bullying among youth.</a:t>
            </a:r>
          </a:p>
          <a:p>
            <a:pPr marL="171450" indent="-171450">
              <a:buFont typeface="Arial" panose="020B0604020202020204" pitchFamily="34" charset="0"/>
              <a:buChar char="•"/>
            </a:pPr>
            <a:endParaRPr lang="en-US" sz="1200" b="1" kern="1200" dirty="0" smtClean="0">
              <a:solidFill>
                <a:schemeClr val="tx1"/>
              </a:solidFill>
              <a:effectLst/>
              <a:latin typeface="+mn-lt"/>
              <a:ea typeface="+mn-ea"/>
              <a:cs typeface="+mn-cs"/>
            </a:endParaRP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8</a:t>
            </a:fld>
            <a:endParaRPr lang="en-US"/>
          </a:p>
        </p:txBody>
      </p:sp>
    </p:spTree>
    <p:extLst>
      <p:ext uri="{BB962C8B-B14F-4D97-AF65-F5344CB8AC3E}">
        <p14:creationId xmlns:p14="http://schemas.microsoft.com/office/powerpoint/2010/main" val="2369364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and resources</a:t>
            </a:r>
          </a:p>
          <a:p>
            <a:pPr marL="171450" indent="-171450">
              <a:buFont typeface="Arial" panose="020B0604020202020204" pitchFamily="34" charset="0"/>
              <a:buChar char="•"/>
            </a:pPr>
            <a:r>
              <a:rPr lang="en-US" dirty="0" smtClean="0"/>
              <a:t>This slide</a:t>
            </a:r>
            <a:r>
              <a:rPr lang="en-US" baseline="0" dirty="0" smtClean="0"/>
              <a:t> is intended to examine how this study made the connection between bullying and sexual harassment. Here is a link to this paper, http://www.cdc.gov/violenceprevention/pdf/asap_bullyingsv-a.pdf</a:t>
            </a:r>
            <a:endParaRPr lang="en-US"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latin typeface="Tahoma" panose="020B0604030504040204" pitchFamily="34" charset="0"/>
                <a:ea typeface="Tahoma" panose="020B0604030504040204" pitchFamily="34" charset="0"/>
                <a:cs typeface="Tahoma" panose="020B0604030504040204" pitchFamily="34" charset="0"/>
              </a:rPr>
              <a:t>This association suggests the potential for bullying prevention strategies to address sexual harassment and homophobic teasing more explicitly.</a:t>
            </a:r>
            <a:endParaRPr lang="en-US" sz="1200" b="1"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Tahoma" panose="020B0604030504040204" pitchFamily="34" charset="0"/>
              <a:ea typeface="Tahoma" panose="020B0604030504040204" pitchFamily="34" charset="0"/>
              <a:cs typeface="Tahoma" panose="020B0604030504040204"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Tahoma" panose="020B0604030504040204" pitchFamily="34" charset="0"/>
              <a:ea typeface="Tahoma" panose="020B0604030504040204" pitchFamily="34" charset="0"/>
              <a:cs typeface="Tahoma" panose="020B0604030504040204"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Tahoma" panose="020B0604030504040204" pitchFamily="34" charset="0"/>
              <a:ea typeface="Tahoma" panose="020B0604030504040204" pitchFamily="34" charset="0"/>
              <a:cs typeface="Tahoma" panose="020B0604030504040204" pitchFamily="34" charset="0"/>
            </a:endParaRPr>
          </a:p>
          <a:p>
            <a:endParaRPr lang="en-US"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9</a:t>
            </a:fld>
            <a:endParaRPr lang="en-US"/>
          </a:p>
        </p:txBody>
      </p:sp>
    </p:spTree>
    <p:extLst>
      <p:ext uri="{BB962C8B-B14F-4D97-AF65-F5344CB8AC3E}">
        <p14:creationId xmlns:p14="http://schemas.microsoft.com/office/powerpoint/2010/main" val="3529287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351353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69873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821255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990446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500145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6/28/2016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94501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6/28/2016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4152669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6/28/2016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809915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6/28/2016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85852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6/28/2016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577232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6/28/2016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267832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6/28/2016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35693630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u2GIu5ZpnT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Gender Based Bullying</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51476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ahoma" panose="020B0604030504040204" pitchFamily="34" charset="0"/>
                <a:ea typeface="Tahoma" panose="020B0604030504040204" pitchFamily="34" charset="0"/>
                <a:cs typeface="Tahoma" panose="020B0604030504040204" pitchFamily="34" charset="0"/>
              </a:rPr>
              <a:t/>
            </a:r>
            <a:br>
              <a:rPr lang="en-US" dirty="0" smtClean="0">
                <a:latin typeface="Tahoma" panose="020B0604030504040204" pitchFamily="34" charset="0"/>
                <a:ea typeface="Tahoma" panose="020B0604030504040204" pitchFamily="34" charset="0"/>
                <a:cs typeface="Tahoma" panose="020B0604030504040204" pitchFamily="34" charset="0"/>
              </a:rPr>
            </a:br>
            <a:r>
              <a:rPr lang="en-US" dirty="0" smtClean="0">
                <a:latin typeface="Tahoma" panose="020B0604030504040204" pitchFamily="34" charset="0"/>
                <a:ea typeface="Tahoma" panose="020B0604030504040204" pitchFamily="34" charset="0"/>
                <a:cs typeface="Tahoma" panose="020B0604030504040204" pitchFamily="34" charset="0"/>
              </a:rPr>
              <a:t>“You… Like a Girl”</a:t>
            </a:r>
            <a:br>
              <a:rPr lang="en-US" dirty="0" smtClean="0">
                <a:latin typeface="Tahoma" panose="020B0604030504040204" pitchFamily="34" charset="0"/>
                <a:ea typeface="Tahoma" panose="020B0604030504040204" pitchFamily="34" charset="0"/>
                <a:cs typeface="Tahoma" panose="020B0604030504040204" pitchFamily="34" charset="0"/>
              </a:rPr>
            </a:br>
            <a:r>
              <a:rPr lang="en-US" dirty="0" smtClean="0">
                <a:latin typeface="Tahoma" panose="020B0604030504040204" pitchFamily="34" charset="0"/>
                <a:ea typeface="Tahoma" panose="020B0604030504040204" pitchFamily="34" charset="0"/>
                <a:cs typeface="Tahoma" panose="020B0604030504040204" pitchFamily="34" charset="0"/>
              </a:rPr>
              <a:t>Gender Box Activity – Optional </a:t>
            </a:r>
            <a:r>
              <a:rPr lang="en-US" dirty="0" smtClean="0"/>
              <a:t/>
            </a:r>
            <a:br>
              <a:rPr lang="en-US" dirty="0" smtClean="0"/>
            </a:br>
            <a:endParaRPr lang="en-US" dirty="0"/>
          </a:p>
        </p:txBody>
      </p:sp>
      <p:sp>
        <p:nvSpPr>
          <p:cNvPr id="4" name="Text Placeholder 3"/>
          <p:cNvSpPr>
            <a:spLocks noGrp="1"/>
          </p:cNvSpPr>
          <p:nvPr>
            <p:ph type="body" idx="1"/>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Men and Boys</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sz="half" idx="2"/>
          </p:nvPr>
        </p:nvSpPr>
        <p:spPr/>
        <p:txBody>
          <a:bodyPr>
            <a:normAutofit/>
          </a:bodyPr>
          <a:lstStyle/>
          <a:p>
            <a:r>
              <a:rPr lang="en-US" dirty="0" smtClean="0">
                <a:latin typeface="Tahoma" panose="020B0604030504040204" pitchFamily="34" charset="0"/>
                <a:ea typeface="Tahoma" panose="020B0604030504040204" pitchFamily="34" charset="0"/>
                <a:cs typeface="Tahoma" panose="020B0604030504040204" pitchFamily="34" charset="0"/>
              </a:rPr>
              <a:t>Can </a:t>
            </a:r>
            <a:r>
              <a:rPr lang="en-US" dirty="0">
                <a:latin typeface="Tahoma" panose="020B0604030504040204" pitchFamily="34" charset="0"/>
                <a:ea typeface="Tahoma" panose="020B0604030504040204" pitchFamily="34" charset="0"/>
                <a:cs typeface="Tahoma" panose="020B0604030504040204" pitchFamily="34" charset="0"/>
              </a:rPr>
              <a:t>box, wrestle without being teased </a:t>
            </a: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Can </a:t>
            </a:r>
            <a:r>
              <a:rPr lang="en-US" dirty="0">
                <a:latin typeface="Tahoma" panose="020B0604030504040204" pitchFamily="34" charset="0"/>
                <a:ea typeface="Tahoma" panose="020B0604030504040204" pitchFamily="34" charset="0"/>
                <a:cs typeface="Tahoma" panose="020B0604030504040204" pitchFamily="34" charset="0"/>
              </a:rPr>
              <a:t>grow beards, mustaches </a:t>
            </a: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rPr>
              <a:t>Can play pro hockey </a:t>
            </a:r>
            <a:endParaRPr lang="en-US" dirty="0" smtClean="0">
              <a:latin typeface="Tahoma" panose="020B0604030504040204" pitchFamily="34" charset="0"/>
              <a:ea typeface="Tahoma" panose="020B0604030504040204" pitchFamily="34" charset="0"/>
              <a:cs typeface="Tahoma" panose="020B0604030504040204" pitchFamily="34" charset="0"/>
            </a:endParaRPr>
          </a:p>
          <a:p>
            <a:endParaRPr lang="en-US" dirty="0"/>
          </a:p>
        </p:txBody>
      </p:sp>
      <p:sp>
        <p:nvSpPr>
          <p:cNvPr id="5" name="Text Placeholder 4"/>
          <p:cNvSpPr>
            <a:spLocks noGrp="1"/>
          </p:cNvSpPr>
          <p:nvPr>
            <p:ph type="body" sz="quarter" idx="3"/>
          </p:nvPr>
        </p:nvSpPr>
        <p:spPr/>
        <p:txBody>
          <a:bodyPr>
            <a:normAutofit/>
          </a:bodyPr>
          <a:lstStyle/>
          <a:p>
            <a:r>
              <a:rPr lang="en-US" dirty="0" smtClean="0">
                <a:latin typeface="Tahoma" panose="020B0604030504040204" pitchFamily="34" charset="0"/>
                <a:ea typeface="Tahoma" panose="020B0604030504040204" pitchFamily="34" charset="0"/>
                <a:cs typeface="Tahoma" panose="020B0604030504040204" pitchFamily="34" charset="0"/>
              </a:rPr>
              <a:t>Women and Girls</a:t>
            </a:r>
          </a:p>
        </p:txBody>
      </p:sp>
      <p:sp>
        <p:nvSpPr>
          <p:cNvPr id="6" name="Content Placeholder 5"/>
          <p:cNvSpPr>
            <a:spLocks noGrp="1"/>
          </p:cNvSpPr>
          <p:nvPr>
            <p:ph sz="quarter" idx="4"/>
          </p:nvPr>
        </p:nvSpPr>
        <p:spPr/>
        <p:txBody>
          <a:bodyPr>
            <a:normAutofit/>
          </a:bodyPr>
          <a:lstStyle/>
          <a:p>
            <a:r>
              <a:rPr lang="en-US" dirty="0" smtClean="0">
                <a:latin typeface="Tahoma" panose="020B0604030504040204" pitchFamily="34" charset="0"/>
                <a:ea typeface="Tahoma" panose="020B0604030504040204" pitchFamily="34" charset="0"/>
                <a:cs typeface="Tahoma" panose="020B0604030504040204" pitchFamily="34" charset="0"/>
              </a:rPr>
              <a:t>Can have babies</a:t>
            </a:r>
          </a:p>
          <a:p>
            <a:r>
              <a:rPr lang="en-US" dirty="0" smtClean="0">
                <a:latin typeface="Tahoma" panose="020B0604030504040204" pitchFamily="34" charset="0"/>
                <a:ea typeface="Tahoma" panose="020B0604030504040204" pitchFamily="34" charset="0"/>
                <a:cs typeface="Tahoma" panose="020B0604030504040204" pitchFamily="34" charset="0"/>
              </a:rPr>
              <a:t>Can wear skirts and dresses without being teased</a:t>
            </a:r>
          </a:p>
          <a:p>
            <a:r>
              <a:rPr lang="en-US" dirty="0" smtClean="0">
                <a:latin typeface="Tahoma" panose="020B0604030504040204" pitchFamily="34" charset="0"/>
                <a:ea typeface="Tahoma" panose="020B0604030504040204" pitchFamily="34" charset="0"/>
                <a:cs typeface="Tahoma" panose="020B0604030504040204" pitchFamily="34" charset="0"/>
              </a:rPr>
              <a:t>Can wear makeup without being </a:t>
            </a:r>
            <a:r>
              <a:rPr lang="en-US" dirty="0">
                <a:latin typeface="Tahoma" panose="020B0604030504040204" pitchFamily="34" charset="0"/>
                <a:ea typeface="Tahoma" panose="020B0604030504040204" pitchFamily="34" charset="0"/>
                <a:cs typeface="Tahoma" panose="020B0604030504040204" pitchFamily="34" charset="0"/>
              </a:rPr>
              <a:t>t</a:t>
            </a:r>
            <a:r>
              <a:rPr lang="en-US" dirty="0" smtClean="0">
                <a:latin typeface="Tahoma" panose="020B0604030504040204" pitchFamily="34" charset="0"/>
                <a:ea typeface="Tahoma" panose="020B0604030504040204" pitchFamily="34" charset="0"/>
                <a:cs typeface="Tahoma" panose="020B0604030504040204" pitchFamily="34" charset="0"/>
              </a:rPr>
              <a:t>eased</a:t>
            </a:r>
          </a:p>
          <a:p>
            <a:r>
              <a:rPr lang="en-US" dirty="0" smtClean="0">
                <a:latin typeface="Tahoma" panose="020B0604030504040204" pitchFamily="34" charset="0"/>
                <a:ea typeface="Tahoma" panose="020B0604030504040204" pitchFamily="34" charset="0"/>
                <a:cs typeface="Tahoma" panose="020B0604030504040204" pitchFamily="34" charset="0"/>
              </a:rPr>
              <a:t>Can paint the bedroom pink without being teased </a:t>
            </a:r>
          </a:p>
          <a:p>
            <a:endParaRPr lang="en-US" dirty="0"/>
          </a:p>
        </p:txBody>
      </p:sp>
    </p:spTree>
    <p:extLst>
      <p:ext uri="{BB962C8B-B14F-4D97-AF65-F5344CB8AC3E}">
        <p14:creationId xmlns:p14="http://schemas.microsoft.com/office/powerpoint/2010/main" val="1343104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Video Clip – Break the Box</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8" name="Content Placeholder 7"/>
          <p:cNvSpPr>
            <a:spLocks noGrp="1"/>
          </p:cNvSpPr>
          <p:nvPr>
            <p:ph idx="1"/>
          </p:nvPr>
        </p:nvSpPr>
        <p:spPr/>
        <p:txBody>
          <a:bodyPr/>
          <a:lstStyle/>
          <a:p>
            <a:pPr marL="0" indent="0" algn="ctr">
              <a:buNone/>
            </a:pPr>
            <a:endParaRPr lang="en-US" sz="2400" dirty="0" smtClean="0">
              <a:latin typeface="Tahoma" panose="020B0604030504040204" pitchFamily="34" charset="0"/>
              <a:ea typeface="Tahoma" panose="020B0604030504040204" pitchFamily="34" charset="0"/>
              <a:cs typeface="Tahoma" panose="020B0604030504040204" pitchFamily="34" charset="0"/>
              <a:hlinkClick r:id="rId3"/>
            </a:endParaRPr>
          </a:p>
          <a:p>
            <a:pPr marL="0" indent="0" algn="ctr">
              <a:buNone/>
            </a:pPr>
            <a:r>
              <a:rPr lang="en-US" sz="2400" dirty="0" smtClean="0">
                <a:latin typeface="Tahoma" panose="020B0604030504040204" pitchFamily="34" charset="0"/>
                <a:ea typeface="Tahoma" panose="020B0604030504040204" pitchFamily="34" charset="0"/>
                <a:cs typeface="Tahoma" panose="020B0604030504040204" pitchFamily="34" charset="0"/>
                <a:hlinkClick r:id="rId3"/>
              </a:rPr>
              <a:t>https</a:t>
            </a:r>
            <a:r>
              <a:rPr lang="en-US" sz="2400" dirty="0">
                <a:latin typeface="Tahoma" panose="020B0604030504040204" pitchFamily="34" charset="0"/>
                <a:ea typeface="Tahoma" panose="020B0604030504040204" pitchFamily="34" charset="0"/>
                <a:cs typeface="Tahoma" panose="020B0604030504040204" pitchFamily="34" charset="0"/>
                <a:hlinkClick r:id="rId3"/>
              </a:rPr>
              <a:t>://www.youtube.com/watch?v=</a:t>
            </a:r>
            <a:r>
              <a:rPr lang="en-US" sz="2400" dirty="0" smtClean="0">
                <a:latin typeface="Tahoma" panose="020B0604030504040204" pitchFamily="34" charset="0"/>
                <a:ea typeface="Tahoma" panose="020B0604030504040204" pitchFamily="34" charset="0"/>
                <a:cs typeface="Tahoma" panose="020B0604030504040204" pitchFamily="34" charset="0"/>
                <a:hlinkClick r:id="rId3"/>
              </a:rPr>
              <a:t>u2GIu5ZpnTM</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2400" dirty="0" smtClean="0">
                <a:latin typeface="Tahoma" panose="020B0604030504040204" pitchFamily="34" charset="0"/>
                <a:ea typeface="Tahoma" panose="020B0604030504040204" pitchFamily="34" charset="0"/>
                <a:cs typeface="Tahoma" panose="020B0604030504040204" pitchFamily="34" charset="0"/>
              </a:rPr>
              <a:t>How are these stereotypes harmful to young people? </a:t>
            </a:r>
          </a:p>
          <a:p>
            <a:pPr marL="0" indent="0">
              <a:buNone/>
            </a:pPr>
            <a:endParaRPr lang="en-US" dirty="0"/>
          </a:p>
        </p:txBody>
      </p:sp>
    </p:spTree>
    <p:extLst>
      <p:ext uri="{BB962C8B-B14F-4D97-AF65-F5344CB8AC3E}">
        <p14:creationId xmlns:p14="http://schemas.microsoft.com/office/powerpoint/2010/main" val="1783006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ahoma" panose="020B0604030504040204" pitchFamily="34" charset="0"/>
                <a:ea typeface="Tahoma" panose="020B0604030504040204" pitchFamily="34" charset="0"/>
                <a:cs typeface="Tahoma" panose="020B0604030504040204" pitchFamily="34" charset="0"/>
              </a:rPr>
              <a:t>Washington’s Anti-Bullying Policy</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Washington State has an anti-bullying task force that has created guidelines that school districts can follow in order to make their schools safer.</a:t>
            </a:r>
          </a:p>
          <a:p>
            <a:pPr marL="0" indent="0">
              <a:buNone/>
            </a:pPr>
            <a:endParaRPr lang="en-US" sz="2400" dirty="0" smtClean="0">
              <a:latin typeface="Tahoma" panose="020B0604030504040204" pitchFamily="34" charset="0"/>
              <a:ea typeface="Tahoma" panose="020B0604030504040204" pitchFamily="34" charset="0"/>
              <a:cs typeface="Tahoma" panose="020B0604030504040204" pitchFamily="34" charset="0"/>
            </a:endParaRPr>
          </a:p>
          <a:p>
            <a:r>
              <a:rPr lang="en-US" sz="2400" dirty="0">
                <a:latin typeface="Tahoma" panose="020B0604030504040204" pitchFamily="34" charset="0"/>
                <a:ea typeface="Tahoma" panose="020B0604030504040204" pitchFamily="34" charset="0"/>
                <a:cs typeface="Tahoma" panose="020B0604030504040204" pitchFamily="34" charset="0"/>
              </a:rPr>
              <a:t>What </a:t>
            </a:r>
            <a:r>
              <a:rPr lang="en-US" sz="2400" dirty="0" smtClean="0">
                <a:latin typeface="Tahoma" panose="020B0604030504040204" pitchFamily="34" charset="0"/>
                <a:ea typeface="Tahoma" panose="020B0604030504040204" pitchFamily="34" charset="0"/>
                <a:cs typeface="Tahoma" panose="020B0604030504040204" pitchFamily="34" charset="0"/>
              </a:rPr>
              <a:t>terms are </a:t>
            </a:r>
            <a:r>
              <a:rPr lang="en-US" sz="2400" dirty="0">
                <a:latin typeface="Tahoma" panose="020B0604030504040204" pitchFamily="34" charset="0"/>
                <a:ea typeface="Tahoma" panose="020B0604030504040204" pitchFamily="34" charset="0"/>
                <a:cs typeface="Tahoma" panose="020B0604030504040204" pitchFamily="34" charset="0"/>
              </a:rPr>
              <a:t>used in the Washington anti-bullying laws?</a:t>
            </a:r>
          </a:p>
          <a:p>
            <a:pPr lvl="1"/>
            <a:r>
              <a:rPr lang="en-US" sz="2400" dirty="0">
                <a:latin typeface="Tahoma" panose="020B0604030504040204" pitchFamily="34" charset="0"/>
                <a:ea typeface="Tahoma" panose="020B0604030504040204" pitchFamily="34" charset="0"/>
                <a:cs typeface="Tahoma" panose="020B0604030504040204" pitchFamily="34" charset="0"/>
              </a:rPr>
              <a:t>Harassment, intimidation, or </a:t>
            </a:r>
            <a:r>
              <a:rPr lang="en-US" sz="2400" dirty="0" smtClean="0">
                <a:latin typeface="Tahoma" panose="020B0604030504040204" pitchFamily="34" charset="0"/>
                <a:ea typeface="Tahoma" panose="020B0604030504040204" pitchFamily="34" charset="0"/>
                <a:cs typeface="Tahoma" panose="020B0604030504040204" pitchFamily="34" charset="0"/>
              </a:rPr>
              <a:t>bullying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3290301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latin typeface="Tahoma" panose="020B0604030504040204" pitchFamily="34" charset="0"/>
                <a:ea typeface="Tahoma" panose="020B0604030504040204" pitchFamily="34" charset="0"/>
                <a:cs typeface="Tahoma" panose="020B0604030504040204" pitchFamily="34" charset="0"/>
              </a:rPr>
              <a:t>What groups are listed under Washington state law?</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Race</a:t>
            </a:r>
            <a:endParaRPr lang="en-US" sz="2400" dirty="0">
              <a:latin typeface="Tahoma" panose="020B0604030504040204" pitchFamily="34" charset="0"/>
              <a:ea typeface="Tahoma" panose="020B0604030504040204" pitchFamily="34" charset="0"/>
              <a:cs typeface="Tahoma" panose="020B0604030504040204" pitchFamily="34" charset="0"/>
            </a:endParaRPr>
          </a:p>
          <a:p>
            <a:r>
              <a:rPr lang="en-US" sz="2400" dirty="0">
                <a:latin typeface="Tahoma" panose="020B0604030504040204" pitchFamily="34" charset="0"/>
                <a:ea typeface="Tahoma" panose="020B0604030504040204" pitchFamily="34" charset="0"/>
                <a:cs typeface="Tahoma" panose="020B0604030504040204" pitchFamily="34" charset="0"/>
              </a:rPr>
              <a:t>Color</a:t>
            </a:r>
          </a:p>
          <a:p>
            <a:r>
              <a:rPr lang="en-US" sz="2400" dirty="0">
                <a:latin typeface="Tahoma" panose="020B0604030504040204" pitchFamily="34" charset="0"/>
                <a:ea typeface="Tahoma" panose="020B0604030504040204" pitchFamily="34" charset="0"/>
                <a:cs typeface="Tahoma" panose="020B0604030504040204" pitchFamily="34" charset="0"/>
              </a:rPr>
              <a:t>Religion</a:t>
            </a:r>
          </a:p>
          <a:p>
            <a:r>
              <a:rPr lang="en-US" sz="2400" dirty="0">
                <a:latin typeface="Tahoma" panose="020B0604030504040204" pitchFamily="34" charset="0"/>
                <a:ea typeface="Tahoma" panose="020B0604030504040204" pitchFamily="34" charset="0"/>
                <a:cs typeface="Tahoma" panose="020B0604030504040204" pitchFamily="34" charset="0"/>
              </a:rPr>
              <a:t>Ancestry</a:t>
            </a:r>
          </a:p>
          <a:p>
            <a:r>
              <a:rPr lang="en-US" sz="2400" dirty="0">
                <a:latin typeface="Tahoma" panose="020B0604030504040204" pitchFamily="34" charset="0"/>
                <a:ea typeface="Tahoma" panose="020B0604030504040204" pitchFamily="34" charset="0"/>
                <a:cs typeface="Tahoma" panose="020B0604030504040204" pitchFamily="34" charset="0"/>
              </a:rPr>
              <a:t>National origin</a:t>
            </a:r>
          </a:p>
          <a:p>
            <a:r>
              <a:rPr lang="en-US" sz="2400" dirty="0">
                <a:latin typeface="Tahoma" panose="020B0604030504040204" pitchFamily="34" charset="0"/>
                <a:ea typeface="Tahoma" panose="020B0604030504040204" pitchFamily="34" charset="0"/>
                <a:cs typeface="Tahoma" panose="020B0604030504040204" pitchFamily="34" charset="0"/>
              </a:rPr>
              <a:t>Gender</a:t>
            </a:r>
          </a:p>
          <a:p>
            <a:r>
              <a:rPr lang="en-US" sz="2400" dirty="0">
                <a:latin typeface="Tahoma" panose="020B0604030504040204" pitchFamily="34" charset="0"/>
                <a:ea typeface="Tahoma" panose="020B0604030504040204" pitchFamily="34" charset="0"/>
                <a:cs typeface="Tahoma" panose="020B0604030504040204" pitchFamily="34" charset="0"/>
              </a:rPr>
              <a:t>Sexual orientation</a:t>
            </a:r>
          </a:p>
          <a:p>
            <a:r>
              <a:rPr lang="en-US" sz="2400" dirty="0">
                <a:latin typeface="Tahoma" panose="020B0604030504040204" pitchFamily="34" charset="0"/>
                <a:ea typeface="Tahoma" panose="020B0604030504040204" pitchFamily="34" charset="0"/>
                <a:cs typeface="Tahoma" panose="020B0604030504040204" pitchFamily="34" charset="0"/>
              </a:rPr>
              <a:t>Mental, physical, or sensory handicap</a:t>
            </a:r>
          </a:p>
        </p:txBody>
      </p:sp>
    </p:spTree>
    <p:extLst>
      <p:ext uri="{BB962C8B-B14F-4D97-AF65-F5344CB8AC3E}">
        <p14:creationId xmlns:p14="http://schemas.microsoft.com/office/powerpoint/2010/main" val="3137232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1802"/>
            <a:ext cx="8229600" cy="5504362"/>
          </a:xfrm>
        </p:spPr>
        <p:txBody>
          <a:bodyPr/>
          <a:lstStyle/>
          <a:p>
            <a:endParaRPr lang="en-US" dirty="0" smtClean="0"/>
          </a:p>
          <a:p>
            <a:endParaRPr lang="en-US" dirty="0"/>
          </a:p>
          <a:p>
            <a:r>
              <a:rPr lang="en-US" dirty="0" smtClean="0">
                <a:latin typeface="Tahoma" panose="020B0604030504040204" pitchFamily="34" charset="0"/>
                <a:ea typeface="Tahoma" panose="020B0604030504040204" pitchFamily="34" charset="0"/>
                <a:cs typeface="Tahoma" panose="020B0604030504040204" pitchFamily="34" charset="0"/>
              </a:rPr>
              <a:t>Schools </a:t>
            </a:r>
            <a:r>
              <a:rPr lang="en-US" dirty="0">
                <a:latin typeface="Tahoma" panose="020B0604030504040204" pitchFamily="34" charset="0"/>
                <a:ea typeface="Tahoma" panose="020B0604030504040204" pitchFamily="34" charset="0"/>
                <a:cs typeface="Tahoma" panose="020B0604030504040204" pitchFamily="34" charset="0"/>
              </a:rPr>
              <a:t>that receive federal funding are required by federal law to address discrimination on a number of different personal characteristics</a:t>
            </a:r>
          </a:p>
        </p:txBody>
      </p:sp>
    </p:spTree>
    <p:extLst>
      <p:ext uri="{BB962C8B-B14F-4D97-AF65-F5344CB8AC3E}">
        <p14:creationId xmlns:p14="http://schemas.microsoft.com/office/powerpoint/2010/main" val="2563365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Assessment Tools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Tahoma" panose="020B0604030504040204" pitchFamily="34" charset="0"/>
                <a:ea typeface="Tahoma" panose="020B0604030504040204" pitchFamily="34" charset="0"/>
                <a:cs typeface="Tahoma" panose="020B0604030504040204" pitchFamily="34" charset="0"/>
              </a:rPr>
              <a:t>There are assessment tools that you can use at schools that help assess how bullying is affecting your school</a:t>
            </a:r>
          </a:p>
          <a:p>
            <a:r>
              <a:rPr lang="en-US" dirty="0" smtClean="0">
                <a:latin typeface="Tahoma" panose="020B0604030504040204" pitchFamily="34" charset="0"/>
                <a:ea typeface="Tahoma" panose="020B0604030504040204" pitchFamily="34" charset="0"/>
                <a:cs typeface="Tahoma" panose="020B0604030504040204" pitchFamily="34" charset="0"/>
              </a:rPr>
              <a:t>If you are a parent that is noticing bullying in your child’s school, this is a tool that you can bring to your school’s leaders. </a:t>
            </a:r>
          </a:p>
          <a:p>
            <a:r>
              <a:rPr lang="en-US" dirty="0" smtClean="0">
                <a:latin typeface="Tahoma" panose="020B0604030504040204" pitchFamily="34" charset="0"/>
                <a:ea typeface="Tahoma" panose="020B0604030504040204" pitchFamily="34" charset="0"/>
                <a:cs typeface="Tahoma" panose="020B0604030504040204" pitchFamily="34" charset="0"/>
              </a:rPr>
              <a:t>As a parent, you can also use some of the assessment tools to do an informal assessment with you children. </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90200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ahoma" panose="020B0604030504040204" pitchFamily="34" charset="0"/>
                <a:ea typeface="Tahoma" panose="020B0604030504040204" pitchFamily="34" charset="0"/>
                <a:cs typeface="Tahoma" panose="020B0604030504040204" pitchFamily="34" charset="0"/>
              </a:rPr>
              <a:t>What an Assessment Can Do</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Help you know </a:t>
            </a:r>
            <a:r>
              <a:rPr lang="en-US" sz="2400" dirty="0">
                <a:latin typeface="Tahoma" panose="020B0604030504040204" pitchFamily="34" charset="0"/>
                <a:ea typeface="Tahoma" panose="020B0604030504040204" pitchFamily="34" charset="0"/>
                <a:cs typeface="Tahoma" panose="020B0604030504040204" pitchFamily="34" charset="0"/>
              </a:rPr>
              <a:t>what’s going on. Adults underestimate the rates of bullying because kids rarely report it and it often happens when adults aren’t around. Assessing bullying through anonymous surveys can provide a clear picture of what is going on</a:t>
            </a:r>
            <a:r>
              <a:rPr lang="en-US" sz="2400" dirty="0" smtClean="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n-US" sz="2400" dirty="0">
              <a:latin typeface="Tahoma" panose="020B0604030504040204" pitchFamily="34" charset="0"/>
              <a:ea typeface="Tahoma" panose="020B0604030504040204" pitchFamily="34" charset="0"/>
              <a:cs typeface="Tahoma" panose="020B0604030504040204" pitchFamily="34" charset="0"/>
            </a:endParaRPr>
          </a:p>
          <a:p>
            <a:r>
              <a:rPr lang="en-US" sz="2400" dirty="0">
                <a:latin typeface="Tahoma" panose="020B0604030504040204" pitchFamily="34" charset="0"/>
                <a:ea typeface="Tahoma" panose="020B0604030504040204" pitchFamily="34" charset="0"/>
                <a:cs typeface="Tahoma" panose="020B0604030504040204" pitchFamily="34" charset="0"/>
              </a:rPr>
              <a:t>Target efforts. Understanding trends and types of bullying in your school can help you plan bullying prevention and intervention efforts</a:t>
            </a:r>
            <a:r>
              <a:rPr lang="en-US" sz="2400" dirty="0" smtClean="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03552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What you can do as parents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fontScale="92500" lnSpcReduction="20000"/>
          </a:bodyPr>
          <a:lstStyle/>
          <a:p>
            <a:r>
              <a:rPr lang="en-US" sz="2800" dirty="0" smtClean="0">
                <a:latin typeface="Tahoma" panose="020B0604030504040204" pitchFamily="34" charset="0"/>
                <a:ea typeface="Tahoma" panose="020B0604030504040204" pitchFamily="34" charset="0"/>
                <a:cs typeface="Tahoma" panose="020B0604030504040204" pitchFamily="34" charset="0"/>
              </a:rPr>
              <a:t>Talk to the other parents about expectations</a:t>
            </a:r>
            <a:endParaRPr lang="en-US" sz="2800" dirty="0">
              <a:latin typeface="Tahoma" panose="020B0604030504040204" pitchFamily="34" charset="0"/>
              <a:ea typeface="Tahoma" panose="020B0604030504040204" pitchFamily="34" charset="0"/>
              <a:cs typeface="Tahoma" panose="020B0604030504040204" pitchFamily="34" charset="0"/>
            </a:endParaRPr>
          </a:p>
          <a:p>
            <a:pPr lvl="1"/>
            <a:r>
              <a:rPr lang="en-US" sz="2400" dirty="0">
                <a:latin typeface="Tahoma" panose="020B0604030504040204" pitchFamily="34" charset="0"/>
                <a:ea typeface="Tahoma" panose="020B0604030504040204" pitchFamily="34" charset="0"/>
                <a:cs typeface="Tahoma" panose="020B0604030504040204" pitchFamily="34" charset="0"/>
              </a:rPr>
              <a:t>Perhaps make group norms with other parents that your children interact with</a:t>
            </a:r>
          </a:p>
          <a:p>
            <a:r>
              <a:rPr lang="en-US" sz="2800" dirty="0" smtClean="0">
                <a:latin typeface="Tahoma" panose="020B0604030504040204" pitchFamily="34" charset="0"/>
                <a:ea typeface="Tahoma" panose="020B0604030504040204" pitchFamily="34" charset="0"/>
                <a:cs typeface="Tahoma" panose="020B0604030504040204" pitchFamily="34" charset="0"/>
              </a:rPr>
              <a:t>Be careful not to shut down the language young people use without unpacking the meaning and why it can be harmful </a:t>
            </a:r>
          </a:p>
          <a:p>
            <a:r>
              <a:rPr lang="en-US" sz="2800" dirty="0" smtClean="0">
                <a:latin typeface="Tahoma" panose="020B0604030504040204" pitchFamily="34" charset="0"/>
                <a:ea typeface="Tahoma" panose="020B0604030504040204" pitchFamily="34" charset="0"/>
                <a:cs typeface="Tahoma" panose="020B0604030504040204" pitchFamily="34" charset="0"/>
              </a:rPr>
              <a:t>Start conversations with your children and their friends</a:t>
            </a:r>
          </a:p>
          <a:p>
            <a:pPr lvl="1"/>
            <a:r>
              <a:rPr lang="en-US" sz="2400" dirty="0" smtClean="0">
                <a:latin typeface="Tahoma" panose="020B0604030504040204" pitchFamily="34" charset="0"/>
                <a:ea typeface="Tahoma" panose="020B0604030504040204" pitchFamily="34" charset="0"/>
                <a:cs typeface="Tahoma" panose="020B0604030504040204" pitchFamily="34" charset="0"/>
              </a:rPr>
              <a:t>Why do you use those words? </a:t>
            </a:r>
          </a:p>
          <a:p>
            <a:pPr lvl="1"/>
            <a:r>
              <a:rPr lang="en-US" sz="2400" dirty="0" smtClean="0">
                <a:latin typeface="Tahoma" panose="020B0604030504040204" pitchFamily="34" charset="0"/>
                <a:ea typeface="Tahoma" panose="020B0604030504040204" pitchFamily="34" charset="0"/>
                <a:cs typeface="Tahoma" panose="020B0604030504040204" pitchFamily="34" charset="0"/>
              </a:rPr>
              <a:t>What does “that’s so gay” mean to you? </a:t>
            </a:r>
          </a:p>
          <a:p>
            <a:pPr lvl="1"/>
            <a:r>
              <a:rPr lang="en-US" sz="2400" dirty="0" smtClean="0">
                <a:latin typeface="Tahoma" panose="020B0604030504040204" pitchFamily="34" charset="0"/>
                <a:ea typeface="Tahoma" panose="020B0604030504040204" pitchFamily="34" charset="0"/>
                <a:cs typeface="Tahoma" panose="020B0604030504040204" pitchFamily="34" charset="0"/>
              </a:rPr>
              <a:t>Unpack the language being used</a:t>
            </a: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sz="2800" dirty="0" smtClean="0">
                <a:latin typeface="Tahoma" panose="020B0604030504040204" pitchFamily="34" charset="0"/>
                <a:ea typeface="Tahoma" panose="020B0604030504040204" pitchFamily="34" charset="0"/>
                <a:cs typeface="Tahoma" panose="020B0604030504040204" pitchFamily="34" charset="0"/>
              </a:rPr>
              <a:t>Have group ground rules at your house about what words are acceptable and expectations </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20311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80185"/>
            <a:ext cx="8229600" cy="4445978"/>
          </a:xfrm>
        </p:spPr>
        <p:txBody>
          <a:bodyPr>
            <a:normAutofit/>
          </a:bodyPr>
          <a:lstStyle/>
          <a:p>
            <a:endParaRPr lang="en-US" b="1" dirty="0">
              <a:latin typeface="Tahoma" panose="020B0604030504040204" pitchFamily="34" charset="0"/>
              <a:ea typeface="Tahoma" panose="020B0604030504040204" pitchFamily="34" charset="0"/>
              <a:cs typeface="Tahoma" panose="020B0604030504040204" pitchFamily="34" charset="0"/>
            </a:endParaRPr>
          </a:p>
          <a:p>
            <a:pPr marL="457200" lvl="1" indent="0">
              <a:buNone/>
            </a:pPr>
            <a:r>
              <a:rPr lang="en-US" sz="2400" dirty="0" smtClean="0">
                <a:latin typeface="Tahoma" panose="020B0604030504040204" pitchFamily="34" charset="0"/>
                <a:ea typeface="Tahoma" panose="020B0604030504040204" pitchFamily="34" charset="0"/>
                <a:cs typeface="Tahoma" panose="020B0604030504040204" pitchFamily="34" charset="0"/>
              </a:rPr>
              <a:t>An </a:t>
            </a:r>
            <a:r>
              <a:rPr lang="en-US" sz="2400" dirty="0">
                <a:latin typeface="Tahoma" panose="020B0604030504040204" pitchFamily="34" charset="0"/>
                <a:ea typeface="Tahoma" panose="020B0604030504040204" pitchFamily="34" charset="0"/>
                <a:cs typeface="Tahoma" panose="020B0604030504040204" pitchFamily="34" charset="0"/>
              </a:rPr>
              <a:t>act of intentionally inflicting injury or discomfort upon another person (through physical contact, through words or in other ways) repeatedly and over time for the purpose of intimidation and/or control. </a:t>
            </a:r>
          </a:p>
          <a:p>
            <a:endParaRPr lang="en-US" dirty="0"/>
          </a:p>
        </p:txBody>
      </p:sp>
      <p:sp>
        <p:nvSpPr>
          <p:cNvPr id="4" name="Title 1"/>
          <p:cNvSpPr>
            <a:spLocks noGrp="1"/>
          </p:cNvSpPr>
          <p:nvPr>
            <p:ph type="title"/>
          </p:nvPr>
        </p:nvSpPr>
        <p:spPr>
          <a:xfrm>
            <a:off x="457200" y="274638"/>
            <a:ext cx="8229600" cy="1143000"/>
          </a:xfrm>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Bullying</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64831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ahoma" panose="020B0604030504040204" pitchFamily="34" charset="0"/>
                <a:ea typeface="Tahoma" panose="020B0604030504040204" pitchFamily="34" charset="0"/>
                <a:cs typeface="Tahoma" panose="020B0604030504040204" pitchFamily="34" charset="0"/>
              </a:rPr>
              <a:t>Gender Based Bullying</a:t>
            </a:r>
          </a:p>
        </p:txBody>
      </p:sp>
      <p:sp>
        <p:nvSpPr>
          <p:cNvPr id="3" name="Content Placeholder 2"/>
          <p:cNvSpPr>
            <a:spLocks noGrp="1"/>
          </p:cNvSpPr>
          <p:nvPr>
            <p:ph idx="1"/>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Homophobic teasing</a:t>
            </a:r>
          </a:p>
          <a:p>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Using gendered language to call someone weak or scared</a:t>
            </a:r>
          </a:p>
        </p:txBody>
      </p:sp>
    </p:spTree>
    <p:extLst>
      <p:ext uri="{BB962C8B-B14F-4D97-AF65-F5344CB8AC3E}">
        <p14:creationId xmlns:p14="http://schemas.microsoft.com/office/powerpoint/2010/main" val="1404403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Homophobic Teasing: </a:t>
            </a:r>
          </a:p>
        </p:txBody>
      </p:sp>
      <p:sp>
        <p:nvSpPr>
          <p:cNvPr id="3" name="Content Placeholder 2"/>
          <p:cNvSpPr>
            <a:spLocks noGrp="1"/>
          </p:cNvSpPr>
          <p:nvPr>
            <p:ph idx="1"/>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Negative </a:t>
            </a:r>
            <a:r>
              <a:rPr lang="en-US" dirty="0">
                <a:latin typeface="Tahoma" panose="020B0604030504040204" pitchFamily="34" charset="0"/>
                <a:ea typeface="Tahoma" panose="020B0604030504040204" pitchFamily="34" charset="0"/>
                <a:cs typeface="Tahoma" panose="020B0604030504040204" pitchFamily="34" charset="0"/>
              </a:rPr>
              <a:t>attitudes and </a:t>
            </a:r>
            <a:r>
              <a:rPr lang="en-US" dirty="0" smtClean="0">
                <a:latin typeface="Tahoma" panose="020B0604030504040204" pitchFamily="34" charset="0"/>
                <a:ea typeface="Tahoma" panose="020B0604030504040204" pitchFamily="34" charset="0"/>
                <a:cs typeface="Tahoma" panose="020B0604030504040204" pitchFamily="34" charset="0"/>
              </a:rPr>
              <a:t>behaviors </a:t>
            </a:r>
            <a:r>
              <a:rPr lang="en-US" dirty="0">
                <a:latin typeface="Tahoma" panose="020B0604030504040204" pitchFamily="34" charset="0"/>
                <a:ea typeface="Tahoma" panose="020B0604030504040204" pitchFamily="34" charset="0"/>
                <a:cs typeface="Tahoma" panose="020B0604030504040204" pitchFamily="34" charset="0"/>
              </a:rPr>
              <a:t>directed toward individuals who identify as or are perceived to be lesbian, gay, bisexual, or </a:t>
            </a:r>
            <a:r>
              <a:rPr lang="en-US" dirty="0" smtClean="0">
                <a:latin typeface="Tahoma" panose="020B0604030504040204" pitchFamily="34" charset="0"/>
                <a:ea typeface="Tahoma" panose="020B0604030504040204" pitchFamily="34" charset="0"/>
                <a:cs typeface="Tahoma" panose="020B0604030504040204" pitchFamily="34" charset="0"/>
              </a:rPr>
              <a:t>transgender. </a:t>
            </a: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378865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Examples</a:t>
            </a:r>
          </a:p>
        </p:txBody>
      </p:sp>
      <p:sp>
        <p:nvSpPr>
          <p:cNvPr id="3" name="Content Placeholder 2"/>
          <p:cNvSpPr>
            <a:spLocks noGrp="1"/>
          </p:cNvSpPr>
          <p:nvPr>
            <p:ph idx="1"/>
          </p:nvPr>
        </p:nvSpPr>
        <p:spPr/>
        <p:txBody>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“That’s so gay”</a:t>
            </a:r>
          </a:p>
          <a:p>
            <a:pPr lvl="1"/>
            <a:r>
              <a:rPr lang="en-US" sz="2400" dirty="0" smtClean="0">
                <a:latin typeface="Tahoma" panose="020B0604030504040204" pitchFamily="34" charset="0"/>
                <a:ea typeface="Tahoma" panose="020B0604030504040204" pitchFamily="34" charset="0"/>
                <a:cs typeface="Tahoma" panose="020B0604030504040204" pitchFamily="34" charset="0"/>
              </a:rPr>
              <a:t>Gay in this case is used to mean stupid/bad.</a:t>
            </a:r>
          </a:p>
          <a:p>
            <a:pPr lvl="2"/>
            <a:r>
              <a:rPr lang="en-US" dirty="0" smtClean="0">
                <a:latin typeface="Tahoma" panose="020B0604030504040204" pitchFamily="34" charset="0"/>
                <a:ea typeface="Tahoma" panose="020B0604030504040204" pitchFamily="34" charset="0"/>
                <a:cs typeface="Tahoma" panose="020B0604030504040204" pitchFamily="34" charset="0"/>
              </a:rPr>
              <a:t>How is that a harmful analogy to make? What ways can you set a different example ? </a:t>
            </a:r>
          </a:p>
          <a:p>
            <a:r>
              <a:rPr lang="en-US" sz="2400" dirty="0" smtClean="0">
                <a:latin typeface="Tahoma" panose="020B0604030504040204" pitchFamily="34" charset="0"/>
                <a:ea typeface="Tahoma" panose="020B0604030504040204" pitchFamily="34" charset="0"/>
                <a:cs typeface="Tahoma" panose="020B0604030504040204" pitchFamily="34" charset="0"/>
              </a:rPr>
              <a:t>“No homo”</a:t>
            </a:r>
          </a:p>
          <a:p>
            <a:pPr lvl="1"/>
            <a:r>
              <a:rPr lang="en-US" sz="2400" dirty="0" smtClean="0">
                <a:latin typeface="Tahoma" panose="020B0604030504040204" pitchFamily="34" charset="0"/>
                <a:ea typeface="Tahoma" panose="020B0604030504040204" pitchFamily="34" charset="0"/>
                <a:cs typeface="Tahoma" panose="020B0604030504040204" pitchFamily="34" charset="0"/>
              </a:rPr>
              <a:t>This is a common phrase used by young people to separate themselves from anything that could be associated with having any sexual orientation other than straight. </a:t>
            </a:r>
          </a:p>
          <a:p>
            <a:pPr marL="0" indent="0">
              <a:buNone/>
            </a:pPr>
            <a:endParaRPr lang="en-US" dirty="0"/>
          </a:p>
        </p:txBody>
      </p:sp>
    </p:spTree>
    <p:extLst>
      <p:ext uri="{BB962C8B-B14F-4D97-AF65-F5344CB8AC3E}">
        <p14:creationId xmlns:p14="http://schemas.microsoft.com/office/powerpoint/2010/main" val="4112517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1490"/>
            <a:ext cx="8229600" cy="5728506"/>
          </a:xfrm>
        </p:spPr>
        <p:txBody>
          <a:bodyPr>
            <a:normAutofit fontScale="77500" lnSpcReduction="20000"/>
          </a:bodyPr>
          <a:lstStyle/>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3100" b="1" dirty="0" smtClean="0">
                <a:latin typeface="Tahoma" panose="020B0604030504040204" pitchFamily="34" charset="0"/>
                <a:ea typeface="Tahoma" panose="020B0604030504040204" pitchFamily="34" charset="0"/>
                <a:cs typeface="Tahoma" panose="020B0604030504040204" pitchFamily="34" charset="0"/>
              </a:rPr>
              <a:t>How does bullying based on gender and sexual orientation stereotypes affect young people?</a:t>
            </a:r>
          </a:p>
          <a:p>
            <a:pPr marL="0" indent="0">
              <a:buNone/>
            </a:pPr>
            <a:endParaRPr lang="en-US" dirty="0" smtClean="0">
              <a:latin typeface="Tahoma" panose="020B0604030504040204" pitchFamily="34" charset="0"/>
              <a:ea typeface="Tahoma" panose="020B0604030504040204" pitchFamily="34" charset="0"/>
              <a:cs typeface="Tahoma" panose="020B0604030504040204" pitchFamily="34" charset="0"/>
            </a:endParaRPr>
          </a:p>
          <a:p>
            <a:r>
              <a:rPr lang="en-US" dirty="0" smtClean="0">
                <a:latin typeface="Tahoma" panose="020B0604030504040204" pitchFamily="34" charset="0"/>
                <a:ea typeface="Tahoma" panose="020B0604030504040204" pitchFamily="34" charset="0"/>
                <a:cs typeface="Tahoma" panose="020B0604030504040204" pitchFamily="34" charset="0"/>
              </a:rPr>
              <a:t>It limits people’s ability to be themselves</a:t>
            </a:r>
          </a:p>
          <a:p>
            <a:pPr lvl="1"/>
            <a:r>
              <a:rPr lang="en-US" dirty="0" smtClean="0">
                <a:latin typeface="Tahoma" panose="020B0604030504040204" pitchFamily="34" charset="0"/>
                <a:ea typeface="Tahoma" panose="020B0604030504040204" pitchFamily="34" charset="0"/>
                <a:cs typeface="Tahoma" panose="020B0604030504040204" pitchFamily="34" charset="0"/>
              </a:rPr>
              <a:t>When this language goes unchecked by adults, the message for young people is that there is no one that will support them in being themselves. This can cause young people to shut down, stay in the closet, bully other young people, and generally feel isolated and depressed.  </a:t>
            </a:r>
          </a:p>
          <a:p>
            <a:pPr marL="457200" lvl="1" indent="0">
              <a:buNone/>
            </a:pPr>
            <a:endParaRPr lang="en-US" dirty="0" smtClean="0">
              <a:latin typeface="Tahoma" panose="020B0604030504040204" pitchFamily="34" charset="0"/>
              <a:ea typeface="Tahoma" panose="020B0604030504040204" pitchFamily="34" charset="0"/>
              <a:cs typeface="Tahoma" panose="020B0604030504040204" pitchFamily="34" charset="0"/>
            </a:endParaRPr>
          </a:p>
          <a:p>
            <a:pPr lvl="1"/>
            <a:r>
              <a:rPr lang="en-US" dirty="0" smtClean="0">
                <a:latin typeface="Tahoma" panose="020B0604030504040204" pitchFamily="34" charset="0"/>
                <a:ea typeface="Tahoma" panose="020B0604030504040204" pitchFamily="34" charset="0"/>
                <a:cs typeface="Tahoma" panose="020B0604030504040204" pitchFamily="34" charset="0"/>
              </a:rPr>
              <a:t>This can cause internalized sexism or homophobia. Young people may start to believe that they deserve to be treated badly or like less than their friends or partners. </a:t>
            </a:r>
          </a:p>
          <a:p>
            <a:pPr marL="0" indent="0">
              <a:buNone/>
            </a:pPr>
            <a:endParaRPr lang="en-US" dirty="0"/>
          </a:p>
          <a:p>
            <a:pPr marL="0" indent="0">
              <a:buNone/>
            </a:pPr>
            <a:endParaRPr lang="en-US" dirty="0" smtClean="0"/>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979959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54100"/>
            <a:ext cx="8229600" cy="5372064"/>
          </a:xfrm>
        </p:spPr>
        <p:txBody>
          <a:bodyPr>
            <a:normAutofit/>
          </a:bodyPr>
          <a:lstStyle/>
          <a:p>
            <a:pPr marL="0" indent="0" algn="ctr">
              <a:buNone/>
            </a:pPr>
            <a:r>
              <a:rPr lang="en-US" dirty="0" smtClean="0">
                <a:latin typeface="Tahoma" panose="020B0604030504040204" pitchFamily="34" charset="0"/>
                <a:ea typeface="Tahoma" panose="020B0604030504040204" pitchFamily="34" charset="0"/>
                <a:cs typeface="Tahoma" panose="020B0604030504040204" pitchFamily="34" charset="0"/>
              </a:rPr>
              <a:t>How does gender based bullying affect the bully? </a:t>
            </a:r>
          </a:p>
          <a:p>
            <a:pPr marL="0" indent="0" algn="ctr">
              <a:buNone/>
            </a:pPr>
            <a:endParaRPr lang="en-US" sz="2400" dirty="0">
              <a:latin typeface="Tahoma" panose="020B0604030504040204" pitchFamily="34" charset="0"/>
              <a:ea typeface="Tahoma" panose="020B0604030504040204" pitchFamily="34" charset="0"/>
              <a:cs typeface="Tahoma" panose="020B0604030504040204" pitchFamily="34" charset="0"/>
            </a:endParaRPr>
          </a:p>
          <a:p>
            <a:r>
              <a:rPr lang="en-US" sz="2400" dirty="0">
                <a:latin typeface="Tahoma" panose="020B0604030504040204" pitchFamily="34" charset="0"/>
                <a:ea typeface="Tahoma" panose="020B0604030504040204" pitchFamily="34" charset="0"/>
                <a:cs typeface="Tahoma" panose="020B0604030504040204" pitchFamily="34" charset="0"/>
              </a:rPr>
              <a:t>Lack of empathy	</a:t>
            </a:r>
          </a:p>
          <a:p>
            <a:pPr lvl="1"/>
            <a:r>
              <a:rPr lang="en-US" sz="2400" dirty="0">
                <a:latin typeface="Tahoma" panose="020B0604030504040204" pitchFamily="34" charset="0"/>
                <a:ea typeface="Tahoma" panose="020B0604030504040204" pitchFamily="34" charset="0"/>
                <a:cs typeface="Tahoma" panose="020B0604030504040204" pitchFamily="34" charset="0"/>
              </a:rPr>
              <a:t>Othering people makes us less likely to see them as fully human or deserving of rights. </a:t>
            </a:r>
          </a:p>
          <a:p>
            <a:endParaRPr lang="en-US" sz="2400" dirty="0">
              <a:latin typeface="Tahoma" panose="020B0604030504040204" pitchFamily="34" charset="0"/>
              <a:ea typeface="Tahoma" panose="020B0604030504040204" pitchFamily="34" charset="0"/>
              <a:cs typeface="Tahoma" panose="020B0604030504040204" pitchFamily="34" charset="0"/>
            </a:endParaRPr>
          </a:p>
          <a:p>
            <a:r>
              <a:rPr lang="en-US" sz="2400" dirty="0">
                <a:latin typeface="Tahoma" panose="020B0604030504040204" pitchFamily="34" charset="0"/>
                <a:ea typeface="Tahoma" panose="020B0604030504040204" pitchFamily="34" charset="0"/>
                <a:cs typeface="Tahoma" panose="020B0604030504040204" pitchFamily="34" charset="0"/>
              </a:rPr>
              <a:t>Power and control</a:t>
            </a:r>
          </a:p>
          <a:p>
            <a:pPr lvl="1"/>
            <a:r>
              <a:rPr lang="en-US" sz="2400" dirty="0">
                <a:latin typeface="Tahoma" panose="020B0604030504040204" pitchFamily="34" charset="0"/>
                <a:ea typeface="Tahoma" panose="020B0604030504040204" pitchFamily="34" charset="0"/>
                <a:cs typeface="Tahoma" panose="020B0604030504040204" pitchFamily="34" charset="0"/>
              </a:rPr>
              <a:t>This can lead a bully to want to further assert their power and control later in life, potentially leading to sexual harassment</a:t>
            </a:r>
            <a:r>
              <a:rPr lang="en-US" sz="2400" dirty="0" smtClean="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49618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3492"/>
            <a:ext cx="8229600" cy="5552672"/>
          </a:xfrm>
        </p:spPr>
        <p:txBody>
          <a:bodyPr>
            <a:normAutofit/>
          </a:bodyPr>
          <a:lstStyle/>
          <a:p>
            <a:pPr marL="0" indent="0" algn="ctr">
              <a:buNone/>
            </a:pPr>
            <a:r>
              <a:rPr lang="en-US" b="1" dirty="0" smtClean="0">
                <a:latin typeface="Tahoma" panose="020B0604030504040204" pitchFamily="34" charset="0"/>
                <a:ea typeface="Tahoma" panose="020B0604030504040204" pitchFamily="34" charset="0"/>
                <a:cs typeface="Tahoma" panose="020B0604030504040204" pitchFamily="34" charset="0"/>
              </a:rPr>
              <a:t>Gender based bullying leads to Sexual Harassment </a:t>
            </a:r>
          </a:p>
          <a:p>
            <a:r>
              <a:rPr lang="en-US" sz="2400" dirty="0">
                <a:latin typeface="Tahoma" panose="020B0604030504040204" pitchFamily="34" charset="0"/>
                <a:ea typeface="Tahoma" panose="020B0604030504040204" pitchFamily="34" charset="0"/>
                <a:cs typeface="Tahoma" panose="020B0604030504040204" pitchFamily="34" charset="0"/>
              </a:rPr>
              <a:t>The </a:t>
            </a:r>
            <a:r>
              <a:rPr lang="en-US" sz="2400" i="1" dirty="0">
                <a:latin typeface="Tahoma" panose="020B0604030504040204" pitchFamily="34" charset="0"/>
                <a:ea typeface="Tahoma" panose="020B0604030504040204" pitchFamily="34" charset="0"/>
                <a:cs typeface="Tahoma" panose="020B0604030504040204" pitchFamily="34" charset="0"/>
              </a:rPr>
              <a:t>Bully-Sexual Violence Pathway </a:t>
            </a:r>
            <a:r>
              <a:rPr lang="en-US" sz="2400" dirty="0">
                <a:latin typeface="Tahoma" panose="020B0604030504040204" pitchFamily="34" charset="0"/>
                <a:ea typeface="Tahoma" panose="020B0604030504040204" pitchFamily="34" charset="0"/>
                <a:cs typeface="Tahoma" panose="020B0604030504040204" pitchFamily="34" charset="0"/>
              </a:rPr>
              <a:t>is an </a:t>
            </a:r>
            <a:r>
              <a:rPr lang="en-US" sz="2400" dirty="0" smtClean="0">
                <a:latin typeface="Tahoma" panose="020B0604030504040204" pitchFamily="34" charset="0"/>
                <a:ea typeface="Tahoma" panose="020B0604030504040204" pitchFamily="34" charset="0"/>
                <a:cs typeface="Tahoma" panose="020B0604030504040204" pitchFamily="34" charset="0"/>
              </a:rPr>
              <a:t>emerging </a:t>
            </a:r>
            <a:r>
              <a:rPr lang="en-US" sz="2400" dirty="0">
                <a:latin typeface="Tahoma" panose="020B0604030504040204" pitchFamily="34" charset="0"/>
                <a:ea typeface="Tahoma" panose="020B0604030504040204" pitchFamily="34" charset="0"/>
                <a:cs typeface="Tahoma" panose="020B0604030504040204" pitchFamily="34" charset="0"/>
              </a:rPr>
              <a:t>theory in which bullying perpetration and homophobic teasing are thought to be predictive of sexual violence perpetration over time.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2400" b="1" dirty="0">
              <a:latin typeface="Tahoma" panose="020B0604030504040204" pitchFamily="34" charset="0"/>
              <a:ea typeface="Tahoma" panose="020B0604030504040204" pitchFamily="34" charset="0"/>
              <a:cs typeface="Tahoma" panose="020B0604030504040204" pitchFamily="34" charset="0"/>
            </a:endParaRPr>
          </a:p>
          <a:p>
            <a:r>
              <a:rPr lang="en-US" sz="2400" b="1" dirty="0" smtClean="0">
                <a:latin typeface="Tahoma" panose="020B0604030504040204" pitchFamily="34" charset="0"/>
                <a:ea typeface="Tahoma" panose="020B0604030504040204" pitchFamily="34" charset="0"/>
                <a:cs typeface="Tahoma" panose="020B0604030504040204" pitchFamily="34" charset="0"/>
              </a:rPr>
              <a:t>Sexual </a:t>
            </a:r>
            <a:r>
              <a:rPr lang="en-US" sz="2400" b="1" dirty="0">
                <a:latin typeface="Tahoma" panose="020B0604030504040204" pitchFamily="34" charset="0"/>
                <a:ea typeface="Tahoma" panose="020B0604030504040204" pitchFamily="34" charset="0"/>
                <a:cs typeface="Tahoma" panose="020B0604030504040204" pitchFamily="34" charset="0"/>
              </a:rPr>
              <a:t>Harassment: </a:t>
            </a:r>
            <a:r>
              <a:rPr lang="en-US" sz="2400" dirty="0">
                <a:latin typeface="Tahoma" panose="020B0604030504040204" pitchFamily="34" charset="0"/>
                <a:ea typeface="Tahoma" panose="020B0604030504040204" pitchFamily="34" charset="0"/>
                <a:cs typeface="Tahoma" panose="020B0604030504040204" pitchFamily="34" charset="0"/>
              </a:rPr>
              <a:t>Includes comments, sexual rumor spreading, or groping. </a:t>
            </a:r>
          </a:p>
          <a:p>
            <a:endParaRPr lang="en-US" dirty="0"/>
          </a:p>
        </p:txBody>
      </p:sp>
    </p:spTree>
    <p:extLst>
      <p:ext uri="{BB962C8B-B14F-4D97-AF65-F5344CB8AC3E}">
        <p14:creationId xmlns:p14="http://schemas.microsoft.com/office/powerpoint/2010/main" val="128521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ASAP Study</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r>
              <a:rPr lang="en-US" sz="2400" dirty="0">
                <a:latin typeface="Tahoma" panose="020B0604030504040204" pitchFamily="34" charset="0"/>
                <a:ea typeface="Tahoma" panose="020B0604030504040204" pitchFamily="34" charset="0"/>
                <a:cs typeface="Tahoma" panose="020B0604030504040204" pitchFamily="34" charset="0"/>
              </a:rPr>
              <a:t>This research is focused on one kind of sexual violence, sexual harassment, that does not include forcible acts like rape</a:t>
            </a:r>
            <a:r>
              <a:rPr lang="en-US" sz="2400" dirty="0" smtClean="0">
                <a:latin typeface="Tahoma" panose="020B0604030504040204" pitchFamily="34" charset="0"/>
                <a:ea typeface="Tahoma" panose="020B0604030504040204" pitchFamily="34" charset="0"/>
                <a:cs typeface="Tahoma" panose="020B0604030504040204" pitchFamily="34" charset="0"/>
              </a:rPr>
              <a:t>.</a:t>
            </a:r>
          </a:p>
          <a:p>
            <a:pPr marL="0" indent="0">
              <a:buNone/>
            </a:pPr>
            <a:r>
              <a:rPr lang="en-US" sz="2400" dirty="0" smtClean="0">
                <a:latin typeface="Tahoma" panose="020B0604030504040204" pitchFamily="34" charset="0"/>
                <a:ea typeface="Tahoma" panose="020B0604030504040204" pitchFamily="34" charset="0"/>
                <a:cs typeface="Tahoma" panose="020B0604030504040204" pitchFamily="34" charset="0"/>
              </a:rPr>
              <a:t> </a:t>
            </a:r>
          </a:p>
          <a:p>
            <a:r>
              <a:rPr lang="en-US" sz="2400" dirty="0" smtClean="0">
                <a:latin typeface="Tahoma" panose="020B0604030504040204" pitchFamily="34" charset="0"/>
                <a:ea typeface="Tahoma" panose="020B0604030504040204" pitchFamily="34" charset="0"/>
                <a:cs typeface="Tahoma" panose="020B0604030504040204" pitchFamily="34" charset="0"/>
              </a:rPr>
              <a:t>The </a:t>
            </a:r>
            <a:r>
              <a:rPr lang="en-US" sz="2400" dirty="0">
                <a:latin typeface="Tahoma" panose="020B0604030504040204" pitchFamily="34" charset="0"/>
                <a:ea typeface="Tahoma" panose="020B0604030504040204" pitchFamily="34" charset="0"/>
                <a:cs typeface="Tahoma" panose="020B0604030504040204" pitchFamily="34" charset="0"/>
              </a:rPr>
              <a:t>findings of this study do not imply that bullying leads to rape. It suggests that bullying and homophobic teasing are associated with later sexual harassment</a:t>
            </a:r>
            <a:r>
              <a:rPr lang="en-US" sz="2400" dirty="0" smtClean="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n-US" dirty="0"/>
          </a:p>
        </p:txBody>
      </p:sp>
    </p:spTree>
    <p:extLst>
      <p:ext uri="{BB962C8B-B14F-4D97-AF65-F5344CB8AC3E}">
        <p14:creationId xmlns:p14="http://schemas.microsoft.com/office/powerpoint/2010/main" val="2361433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5992</TotalTime>
  <Words>2333</Words>
  <Application>Microsoft Office PowerPoint</Application>
  <PresentationFormat>On-screen Show (4:3)</PresentationFormat>
  <Paragraphs>238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Gender Based Bullying</vt:lpstr>
      <vt:lpstr>Bullying</vt:lpstr>
      <vt:lpstr>Gender Based Bullying</vt:lpstr>
      <vt:lpstr>Homophobic Teasing: </vt:lpstr>
      <vt:lpstr>Examples</vt:lpstr>
      <vt:lpstr>PowerPoint Presentation</vt:lpstr>
      <vt:lpstr>PowerPoint Presentation</vt:lpstr>
      <vt:lpstr>PowerPoint Presentation</vt:lpstr>
      <vt:lpstr>ASAP Study</vt:lpstr>
      <vt:lpstr> “You… Like a Girl” Gender Box Activity – Optional  </vt:lpstr>
      <vt:lpstr>Video Clip – Break the Box</vt:lpstr>
      <vt:lpstr>Washington’s Anti-Bullying Policy</vt:lpstr>
      <vt:lpstr> What groups are listed under Washington state law? </vt:lpstr>
      <vt:lpstr>PowerPoint Presentation</vt:lpstr>
      <vt:lpstr>Assessment Tools </vt:lpstr>
      <vt:lpstr>What an Assessment Can Do </vt:lpstr>
      <vt:lpstr>What you can do as parents </vt:lpstr>
    </vt:vector>
  </TitlesOfParts>
  <Company>The Olympia Food Coop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 </dc:title>
  <dc:creator>Kendra Woolfe</dc:creator>
  <cp:lastModifiedBy>Jen Friedlander</cp:lastModifiedBy>
  <cp:revision>91</cp:revision>
  <dcterms:created xsi:type="dcterms:W3CDTF">2016-05-23T20:24:21Z</dcterms:created>
  <dcterms:modified xsi:type="dcterms:W3CDTF">2016-06-28T21:54:04Z</dcterms:modified>
</cp:coreProperties>
</file>