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3" r:id="rId3"/>
    <p:sldId id="274" r:id="rId4"/>
    <p:sldId id="257" r:id="rId5"/>
    <p:sldId id="264" r:id="rId6"/>
    <p:sldId id="258" r:id="rId7"/>
    <p:sldId id="261" r:id="rId8"/>
    <p:sldId id="263" r:id="rId9"/>
    <p:sldId id="270" r:id="rId10"/>
    <p:sldId id="260" r:id="rId11"/>
    <p:sldId id="259" r:id="rId12"/>
    <p:sldId id="275" r:id="rId13"/>
    <p:sldId id="262" r:id="rId14"/>
    <p:sldId id="269"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098" autoAdjust="0"/>
  </p:normalViewPr>
  <p:slideViewPr>
    <p:cSldViewPr snapToGrid="0" snapToObjects="1">
      <p:cViewPr>
        <p:scale>
          <a:sx n="50" d="100"/>
          <a:sy n="50" d="100"/>
        </p:scale>
        <p:origin x="-3348" y="-52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8" d="100"/>
          <a:sy n="88" d="100"/>
        </p:scale>
        <p:origin x="-3786"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86002D-7BAC-9B4D-97EF-C5B52D3111EF}" type="datetimeFigureOut">
              <a:rPr lang="en-US" smtClean="0"/>
              <a:t>6/28/2016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4F4635-3BC1-714D-BA8A-E7AC5DE4EBB0}" type="slidenum">
              <a:rPr lang="en-US" smtClean="0"/>
              <a:t>‹#›</a:t>
            </a:fld>
            <a:endParaRPr lang="en-US"/>
          </a:p>
        </p:txBody>
      </p:sp>
    </p:spTree>
    <p:extLst>
      <p:ext uri="{BB962C8B-B14F-4D97-AF65-F5344CB8AC3E}">
        <p14:creationId xmlns:p14="http://schemas.microsoft.com/office/powerpoint/2010/main" val="33197865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p>
          <a:p>
            <a:r>
              <a:rPr lang="en-US" dirty="0" smtClean="0"/>
              <a:t>Since</a:t>
            </a:r>
            <a:r>
              <a:rPr lang="en-US" baseline="0" dirty="0" smtClean="0"/>
              <a:t> t</a:t>
            </a:r>
            <a:r>
              <a:rPr lang="en-US" dirty="0" smtClean="0"/>
              <a:t>his presentation is</a:t>
            </a:r>
            <a:r>
              <a:rPr lang="en-US" baseline="0" dirty="0" smtClean="0"/>
              <a:t> for youth you can make the title catchy/edgy. </a:t>
            </a:r>
          </a:p>
          <a:p>
            <a:endParaRPr lang="en-US" dirty="0"/>
          </a:p>
          <a:p>
            <a:r>
              <a:rPr lang="en-US" dirty="0" smtClean="0"/>
              <a:t>For example:</a:t>
            </a:r>
            <a:r>
              <a:rPr lang="en-US" baseline="0" dirty="0" smtClean="0"/>
              <a:t> “No Homo: How Bullying can Lead to Sexual Harassment”</a:t>
            </a: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a:t>
            </a:fld>
            <a:endParaRPr lang="en-US"/>
          </a:p>
        </p:txBody>
      </p:sp>
    </p:spTree>
    <p:extLst>
      <p:ext uri="{BB962C8B-B14F-4D97-AF65-F5344CB8AC3E}">
        <p14:creationId xmlns:p14="http://schemas.microsoft.com/office/powerpoint/2010/main" val="4202215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Considerations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This section of the presentation offers a chance for young people to start to thinking about why sexual harassment might happen. </a:t>
            </a:r>
            <a:r>
              <a:rPr lang="en-US" dirty="0" smtClean="0"/>
              <a:t>This</a:t>
            </a:r>
            <a:r>
              <a:rPr lang="en-US" baseline="0" dirty="0" smtClean="0"/>
              <a:t> slide is taken from the ASAP study. Expand on what sexual harassment and sexual bullying can look like for young people. </a:t>
            </a:r>
            <a:r>
              <a:rPr lang="en-US" dirty="0" smtClean="0"/>
              <a:t>The </a:t>
            </a:r>
            <a:r>
              <a:rPr lang="en-US" i="1" dirty="0" smtClean="0"/>
              <a:t>Bully-Sexual Violence Pathway </a:t>
            </a:r>
            <a:r>
              <a:rPr lang="en-US" dirty="0" smtClean="0"/>
              <a:t>is an emerging theory in which bullying perpetration and homophobic teasing are thought to be predictive of sexual violence perpetration over time. </a:t>
            </a: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Questions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Why do you think that bullying can lead to sexual harassment?</a:t>
            </a:r>
            <a:r>
              <a:rPr lang="en-US" baseline="0" dirty="0" smtClean="0"/>
              <a:t>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Can any of this behavior be in “good fun?”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If you or your friends think that this behavior is normal or funny, how does that enforce worse behavior for the person who is bullying?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How does this enforce to the person being harassed that there is not a safe place for them or that they are alone or need to “toughen up?”</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It is not because a bully is a “bad person.”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Be careful to not demonize people who use gender/sexual orientation slurs.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Those young people need your support, too.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They need to hear that they are good people, but that this behavior can lead to a lack of empathy over time.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Try to think of examples of othering that you have seen. Is there an example you can use that is not traumatizing, but led you to think of someone as less than human for a time?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10</a:t>
            </a:fld>
            <a:endParaRPr lang="en-US"/>
          </a:p>
        </p:txBody>
      </p:sp>
    </p:spTree>
    <p:extLst>
      <p:ext uri="{BB962C8B-B14F-4D97-AF65-F5344CB8AC3E}">
        <p14:creationId xmlns:p14="http://schemas.microsoft.com/office/powerpoint/2010/main" val="2369364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and resources</a:t>
            </a:r>
          </a:p>
          <a:p>
            <a:pPr marL="171450" indent="-171450">
              <a:buFont typeface="Arial" panose="020B0604020202020204" pitchFamily="34" charset="0"/>
              <a:buChar char="•"/>
            </a:pPr>
            <a:r>
              <a:rPr lang="en-US" dirty="0" smtClean="0"/>
              <a:t>The</a:t>
            </a:r>
            <a:r>
              <a:rPr lang="en-US" baseline="0" dirty="0" smtClean="0"/>
              <a:t> purpose of this slide is to have adults break down some of the stereotypes that are enforced for young people in schools. </a:t>
            </a:r>
            <a:r>
              <a:rPr lang="en-US" dirty="0" smtClean="0"/>
              <a:t>The FLASH curriculum is a great place to find more activities for this. Here is a link to this activity and more - http://www.kingcounty.gov/depts/health/locations/family-planning/education/FLASH.aspx</a:t>
            </a:r>
          </a:p>
          <a:p>
            <a:pPr marL="0" indent="0">
              <a:buFont typeface="Arial" panose="020B0604020202020204" pitchFamily="34" charset="0"/>
              <a:buNone/>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Activity directions</a:t>
            </a:r>
          </a:p>
          <a:p>
            <a:pPr marL="228600" indent="-228600">
              <a:buAutoNum type="arabicPeriod"/>
            </a:pPr>
            <a:r>
              <a:rPr lang="en-US" sz="1200" b="0" i="0" kern="1200" dirty="0" smtClean="0">
                <a:solidFill>
                  <a:schemeClr val="tx1"/>
                </a:solidFill>
                <a:effectLst/>
                <a:latin typeface="+mn-lt"/>
                <a:ea typeface="+mn-ea"/>
                <a:cs typeface="+mn-cs"/>
              </a:rPr>
              <a:t>Define "gender roles" and explain the lesson's purpose. Explain that roles are like rules by which we play games. The role of "student" involves being a good listener, coming to class on time, etc. Students who follow the rules, do well at the game. "Gender roles" are the rules people think they should follow because of their sex...ways they act because "boys and men are supposed to" or "girls and women ought to." This lesson will examine those roles/rules. </a:t>
            </a:r>
            <a:br>
              <a:rPr lang="en-US" sz="1200" b="0" i="0" kern="1200" dirty="0" smtClean="0">
                <a:solidFill>
                  <a:schemeClr val="tx1"/>
                </a:solidFill>
                <a:effectLst/>
                <a:latin typeface="+mn-lt"/>
                <a:ea typeface="+mn-ea"/>
                <a:cs typeface="+mn-cs"/>
              </a:rPr>
            </a:b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2. Brainstorm gender-specific roles and behaviors in America today. Have students brainstorm, while you write the contributions on the blackboard, advantages of being male; then, the advantages of being female in  mainstream U.S. culture today. Your lists may end up looking something like this: </a:t>
            </a:r>
            <a:br>
              <a:rPr lang="en-US" sz="1200" b="0" i="0" kern="1200" dirty="0" smtClean="0">
                <a:solidFill>
                  <a:schemeClr val="tx1"/>
                </a:solidFill>
                <a:effectLst/>
                <a:latin typeface="+mn-lt"/>
                <a:ea typeface="+mn-ea"/>
                <a:cs typeface="+mn-cs"/>
              </a:rPr>
            </a:b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(example on slide-</a:t>
            </a:r>
            <a:r>
              <a:rPr lang="en-US" sz="1200" b="0" i="0" kern="1200" baseline="0" dirty="0" smtClean="0">
                <a:solidFill>
                  <a:schemeClr val="tx1"/>
                </a:solidFill>
                <a:effectLst/>
                <a:latin typeface="+mn-lt"/>
                <a:ea typeface="+mn-ea"/>
                <a:cs typeface="+mn-cs"/>
              </a:rPr>
              <a:t> you can remove these examples to start from scratch with the group or change the examples to suit your preference.)</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3. If the group has trouble generating the lists, ask them what things a girl or woman can do that some boys or men might feel embarrassed doing, or find impossible to do...and vice versa. Once the lists are on the whiteboard, help students identify</a:t>
            </a:r>
            <a:r>
              <a:rPr lang="en-US" sz="1200" b="0" i="0" kern="1200" baseline="0" dirty="0" smtClean="0">
                <a:solidFill>
                  <a:schemeClr val="tx1"/>
                </a:solidFill>
                <a:effectLst/>
                <a:latin typeface="+mn-lt"/>
                <a:ea typeface="+mn-ea"/>
                <a:cs typeface="+mn-cs"/>
              </a:rPr>
              <a:t> that</a:t>
            </a:r>
            <a:r>
              <a:rPr lang="en-US" sz="1200" b="0" i="0" kern="1200" dirty="0" smtClean="0">
                <a:solidFill>
                  <a:schemeClr val="tx1"/>
                </a:solidFill>
                <a:effectLst/>
                <a:latin typeface="+mn-lt"/>
                <a:ea typeface="+mn-ea"/>
                <a:cs typeface="+mn-cs"/>
              </a:rPr>
              <a:t> most characteristics are social learning and not biologically inherent. Point out that a few years ago the "women and girls" list might have contained "wearing earrings" or "getting a curl.” Now many males feel comfortable doing these things. Point out that other societies, not just other time in history, have differing beliefs regarding roles. In some Native American and African societies, men wear face-paint (makeup). In Scotland, men wear kilts (skirts). Give students a chance to discuss the expectations of men and women in their ethnic communities – the ways their own cultures may differ from the standards promoted by the media. </a:t>
            </a: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11</a:t>
            </a:fld>
            <a:endParaRPr lang="en-US"/>
          </a:p>
        </p:txBody>
      </p:sp>
    </p:spTree>
    <p:extLst>
      <p:ext uri="{BB962C8B-B14F-4D97-AF65-F5344CB8AC3E}">
        <p14:creationId xmlns:p14="http://schemas.microsoft.com/office/powerpoint/2010/main" val="3620577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OPTIONAL</a:t>
            </a:r>
            <a:r>
              <a:rPr lang="en-US" baseline="0" dirty="0" smtClean="0"/>
              <a:t> </a:t>
            </a:r>
          </a:p>
          <a:p>
            <a:endParaRPr lang="en-US" baseline="0" dirty="0" smtClean="0"/>
          </a:p>
          <a:p>
            <a:r>
              <a:rPr lang="en-US" sz="1200" b="1" kern="1200" dirty="0" smtClean="0">
                <a:solidFill>
                  <a:schemeClr val="tx1"/>
                </a:solidFill>
                <a:effectLst/>
                <a:latin typeface="+mn-lt"/>
                <a:ea typeface="+mn-ea"/>
                <a:cs typeface="+mn-cs"/>
              </a:rPr>
              <a:t>Considerations and resources</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dirty="0" smtClean="0"/>
              <a:t>Show</a:t>
            </a:r>
            <a:r>
              <a:rPr lang="en-US" baseline="0" dirty="0" smtClean="0"/>
              <a:t> this clip to get a conversation started about stereotypes. http://groundspark.org/straightlaced-trailer</a:t>
            </a:r>
          </a:p>
          <a:p>
            <a:pPr marL="171450" indent="-171450">
              <a:buFont typeface="Arial" panose="020B0604020202020204" pitchFamily="34" charset="0"/>
              <a:buChar char="•"/>
            </a:pPr>
            <a:r>
              <a:rPr lang="en-US" sz="1200" b="0" kern="1200" baseline="0" dirty="0" smtClean="0">
                <a:solidFill>
                  <a:schemeClr val="tx1"/>
                </a:solidFill>
                <a:effectLst/>
                <a:latin typeface="+mn-lt"/>
                <a:ea typeface="+mn-ea"/>
                <a:cs typeface="+mn-cs"/>
              </a:rPr>
              <a:t>You can replace this clip with another video you like better from the Parent or Educator versions or another one you’ve found yourself. </a:t>
            </a:r>
          </a:p>
          <a:p>
            <a:pPr marL="0" indent="0">
              <a:buFont typeface="Arial" panose="020B0604020202020204" pitchFamily="34" charset="0"/>
              <a:buNone/>
            </a:pPr>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Questions</a:t>
            </a:r>
            <a:endParaRPr lang="en-US" dirty="0" smtClean="0"/>
          </a:p>
          <a:p>
            <a:pPr marL="171450" indent="-171450">
              <a:buFont typeface="Arial" panose="020B0604020202020204" pitchFamily="34" charset="0"/>
              <a:buChar char="•"/>
            </a:pPr>
            <a:r>
              <a:rPr lang="en-US" baseline="0" dirty="0" smtClean="0"/>
              <a:t>How are these stereotypes harmful to young people?</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These stereotypes limit</a:t>
            </a:r>
            <a:r>
              <a:rPr lang="en-US" sz="1200" b="0" kern="1200" baseline="0" dirty="0" smtClean="0">
                <a:solidFill>
                  <a:schemeClr val="tx1"/>
                </a:solidFill>
                <a:effectLst/>
                <a:latin typeface="+mn-lt"/>
                <a:ea typeface="+mn-ea"/>
                <a:cs typeface="+mn-cs"/>
              </a:rPr>
              <a:t> the authentic expression of the identities of young people.</a:t>
            </a:r>
          </a:p>
          <a:p>
            <a:pPr marL="171450" indent="-171450">
              <a:buFont typeface="Arial" panose="020B0604020202020204" pitchFamily="34" charset="0"/>
              <a:buChar char="•"/>
            </a:pPr>
            <a:r>
              <a:rPr lang="en-US" sz="1200" b="0" kern="1200" baseline="0" dirty="0" smtClean="0">
                <a:solidFill>
                  <a:schemeClr val="tx1"/>
                </a:solidFill>
                <a:effectLst/>
                <a:latin typeface="+mn-lt"/>
                <a:ea typeface="+mn-ea"/>
                <a:cs typeface="+mn-cs"/>
              </a:rPr>
              <a:t>These stereotypes could limit the achievement of youth “girls aren’t good at advanced sciences,” or “boys can’t be dancers/cheerleaders.”</a:t>
            </a:r>
          </a:p>
          <a:p>
            <a:pPr marL="171450" indent="-171450">
              <a:buFont typeface="Arial" panose="020B0604020202020204" pitchFamily="34" charset="0"/>
              <a:buChar char="•"/>
            </a:pPr>
            <a:r>
              <a:rPr lang="en-US" sz="1200" b="0" kern="1200" baseline="0" dirty="0" smtClean="0">
                <a:solidFill>
                  <a:schemeClr val="tx1"/>
                </a:solidFill>
                <a:effectLst/>
                <a:latin typeface="+mn-lt"/>
                <a:ea typeface="+mn-ea"/>
                <a:cs typeface="+mn-cs"/>
              </a:rPr>
              <a:t>You can use this as another opportunity to reinforce that verbal bullying is violent and causes long-term harm.</a:t>
            </a:r>
            <a:endParaRPr lang="en-US" sz="1200" b="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12</a:t>
            </a:fld>
            <a:endParaRPr lang="en-US"/>
          </a:p>
        </p:txBody>
      </p:sp>
    </p:spTree>
    <p:extLst>
      <p:ext uri="{BB962C8B-B14F-4D97-AF65-F5344CB8AC3E}">
        <p14:creationId xmlns:p14="http://schemas.microsoft.com/office/powerpoint/2010/main" val="4093546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p>
          <a:p>
            <a:pPr marL="171450" indent="-171450">
              <a:buFont typeface="Arial" panose="020B0604020202020204" pitchFamily="34" charset="0"/>
              <a:buChar char="•"/>
            </a:pPr>
            <a:r>
              <a:rPr lang="en-US" dirty="0" smtClean="0"/>
              <a:t>This is a chance to talk about more types of oppression</a:t>
            </a:r>
            <a:r>
              <a:rPr lang="en-US" baseline="0" dirty="0" smtClean="0"/>
              <a:t> and bullying. You can either add slides in order to highlight some of these, or just have a discussion about them. It is important to know that Washington state has laws to protect each of these classes, but it is more important to talk about how these things are affecting young people everyday. </a:t>
            </a:r>
            <a:endParaRPr lang="en-US" dirty="0" smtClean="0"/>
          </a:p>
          <a:p>
            <a:endParaRPr lang="en-US" dirty="0" smtClean="0"/>
          </a:p>
          <a:p>
            <a:pPr marL="171450" indent="-171450">
              <a:buFont typeface="Arial" panose="020B0604020202020204" pitchFamily="34" charset="0"/>
              <a:buChar char="•"/>
            </a:pPr>
            <a:r>
              <a:rPr lang="en-US" dirty="0" smtClean="0"/>
              <a:t>Depending on the</a:t>
            </a:r>
            <a:r>
              <a:rPr lang="en-US" baseline="0" dirty="0" smtClean="0"/>
              <a:t> </a:t>
            </a:r>
            <a:r>
              <a:rPr lang="en-US" dirty="0" smtClean="0"/>
              <a:t>age group,</a:t>
            </a:r>
            <a:r>
              <a:rPr lang="en-US" baseline="0" dirty="0" smtClean="0"/>
              <a:t> you may want to define what some of these terms mean or have them define them in the group if there is time. </a:t>
            </a:r>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13</a:t>
            </a:fld>
            <a:endParaRPr lang="en-US"/>
          </a:p>
        </p:txBody>
      </p:sp>
    </p:spTree>
    <p:extLst>
      <p:ext uri="{BB962C8B-B14F-4D97-AF65-F5344CB8AC3E}">
        <p14:creationId xmlns:p14="http://schemas.microsoft.com/office/powerpoint/2010/main" val="1947244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p>
          <a:p>
            <a:pPr marL="171450" indent="-171450">
              <a:buFont typeface="Arial" panose="020B0604020202020204" pitchFamily="34" charset="0"/>
              <a:buChar char="•"/>
            </a:pPr>
            <a:r>
              <a:rPr lang="en-US" baseline="0" dirty="0" smtClean="0"/>
              <a:t>Bullies often use intimidation to keep people from telling on them. Use this time to start conversations about how a young person can talk to adults about what is going on. </a:t>
            </a:r>
          </a:p>
          <a:p>
            <a:endParaRPr lang="en-US" baseline="0" dirty="0" smtClean="0"/>
          </a:p>
          <a:p>
            <a:r>
              <a:rPr lang="en-US" b="1" baseline="0" dirty="0" smtClean="0"/>
              <a:t>Questions</a:t>
            </a:r>
          </a:p>
          <a:p>
            <a:pPr marL="171450" indent="-171450">
              <a:buFont typeface="Arial" panose="020B0604020202020204" pitchFamily="34" charset="0"/>
              <a:buChar char="•"/>
            </a:pPr>
            <a:r>
              <a:rPr lang="en-US" baseline="0" dirty="0" smtClean="0"/>
              <a:t>Can you tell a teacher or parent confidentially? </a:t>
            </a:r>
          </a:p>
          <a:p>
            <a:pPr marL="171450" indent="-171450">
              <a:buFont typeface="Arial" panose="020B0604020202020204" pitchFamily="34" charset="0"/>
              <a:buChar char="•"/>
            </a:pPr>
            <a:r>
              <a:rPr lang="en-US" baseline="0" dirty="0" smtClean="0"/>
              <a:t>What would make you feel safe telling adults what you see? </a:t>
            </a:r>
          </a:p>
          <a:p>
            <a:pPr marL="171450" indent="-171450">
              <a:buFont typeface="Arial" panose="020B0604020202020204" pitchFamily="34" charset="0"/>
              <a:buChar char="•"/>
            </a:pPr>
            <a:r>
              <a:rPr lang="en-US" baseline="0" dirty="0" smtClean="0"/>
              <a:t>What could an adult do in order to make young people feel safe and heard? </a:t>
            </a:r>
          </a:p>
          <a:p>
            <a:pPr marL="171450" indent="-171450">
              <a:buFont typeface="Arial" panose="020B0604020202020204" pitchFamily="34" charset="0"/>
              <a:buChar char="•"/>
            </a:pPr>
            <a:r>
              <a:rPr lang="en-US" baseline="0" dirty="0" smtClean="0"/>
              <a:t>Have they seen an example of this? </a:t>
            </a:r>
          </a:p>
          <a:p>
            <a:pPr marL="171450" indent="-171450">
              <a:buFont typeface="Arial" panose="020B0604020202020204" pitchFamily="34" charset="0"/>
              <a:buChar char="•"/>
            </a:pPr>
            <a:r>
              <a:rPr lang="en-US" baseline="0" dirty="0" smtClean="0"/>
              <a:t>Can anyone in the audience share that? </a:t>
            </a:r>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14</a:t>
            </a:fld>
            <a:endParaRPr lang="en-US"/>
          </a:p>
        </p:txBody>
      </p:sp>
    </p:spTree>
    <p:extLst>
      <p:ext uri="{BB962C8B-B14F-4D97-AF65-F5344CB8AC3E}">
        <p14:creationId xmlns:p14="http://schemas.microsoft.com/office/powerpoint/2010/main" val="3835663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p>
          <a:p>
            <a:pPr marL="171450" indent="-171450">
              <a:buFont typeface="Arial" panose="020B0604020202020204" pitchFamily="34" charset="0"/>
              <a:buChar char="•"/>
            </a:pPr>
            <a:r>
              <a:rPr lang="en-US" dirty="0" smtClean="0"/>
              <a:t>This slide</a:t>
            </a:r>
            <a:r>
              <a:rPr lang="en-US" baseline="0" dirty="0" smtClean="0"/>
              <a:t> is about bystander intervention!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Ask for volunteers to share their ideas about intervening when they hear problematic statements.</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baseline="0" dirty="0" smtClean="0"/>
              <a:t>Review some of the ideas the group had earlier when talking about other ways to say things.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If there is more time, another optional activity can be found in the WCSAP “Be the Solution” guide. http://www.wcsap.org/discussion-guide-be-solution-game</a:t>
            </a: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15</a:t>
            </a:fld>
            <a:endParaRPr lang="en-US"/>
          </a:p>
        </p:txBody>
      </p:sp>
    </p:spTree>
    <p:extLst>
      <p:ext uri="{BB962C8B-B14F-4D97-AF65-F5344CB8AC3E}">
        <p14:creationId xmlns:p14="http://schemas.microsoft.com/office/powerpoint/2010/main" val="3401365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Considerations</a:t>
            </a:r>
          </a:p>
          <a:p>
            <a:r>
              <a:rPr lang="en-US" baseline="0" dirty="0" smtClean="0"/>
              <a:t>This slide is intended to help your audience identify goals for the presentation.  </a:t>
            </a:r>
          </a:p>
          <a:p>
            <a:endParaRPr lang="en-US" b="1" baseline="0" dirty="0" smtClean="0"/>
          </a:p>
          <a:p>
            <a:r>
              <a:rPr lang="en-US" b="1" baseline="0" dirty="0" smtClean="0"/>
              <a:t>Questions</a:t>
            </a:r>
          </a:p>
          <a:p>
            <a:r>
              <a:rPr lang="en-US" baseline="0" dirty="0" smtClean="0"/>
              <a:t>Ask them if they have questions or specific topics for this discussion they would like to include as well. </a:t>
            </a:r>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2</a:t>
            </a:fld>
            <a:endParaRPr lang="en-US"/>
          </a:p>
        </p:txBody>
      </p:sp>
    </p:spTree>
    <p:extLst>
      <p:ext uri="{BB962C8B-B14F-4D97-AF65-F5344CB8AC3E}">
        <p14:creationId xmlns:p14="http://schemas.microsoft.com/office/powerpoint/2010/main" val="4222643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p>
          <a:p>
            <a:pPr marL="171450" indent="-171450">
              <a:buFont typeface="Arial" panose="020B0604020202020204" pitchFamily="34" charset="0"/>
              <a:buChar char="•"/>
            </a:pPr>
            <a:r>
              <a:rPr lang="en-US" dirty="0" smtClean="0"/>
              <a:t>Use</a:t>
            </a:r>
            <a:r>
              <a:rPr lang="en-US" baseline="0" dirty="0" smtClean="0"/>
              <a:t> this time to establish some group rules. </a:t>
            </a:r>
          </a:p>
          <a:p>
            <a:pPr marL="171450" indent="-171450">
              <a:buFont typeface="Arial" panose="020B0604020202020204" pitchFamily="34" charset="0"/>
              <a:buChar char="•"/>
            </a:pPr>
            <a:r>
              <a:rPr lang="en-US" baseline="0" dirty="0" smtClean="0"/>
              <a:t>Come prepared with a flip chart or something to write on. </a:t>
            </a:r>
          </a:p>
          <a:p>
            <a:pPr marL="171450" indent="-171450">
              <a:buFont typeface="Arial" panose="020B0604020202020204" pitchFamily="34" charset="0"/>
              <a:buChar char="•"/>
            </a:pPr>
            <a:r>
              <a:rPr lang="en-US" baseline="0" dirty="0" smtClean="0"/>
              <a:t>It is important that people feel safe and are able to talk about hard things out loud. </a:t>
            </a:r>
          </a:p>
          <a:p>
            <a:pPr marL="171450" indent="-171450">
              <a:buFont typeface="Arial" panose="020B0604020202020204" pitchFamily="34" charset="0"/>
              <a:buChar char="•"/>
            </a:pPr>
            <a:r>
              <a:rPr lang="en-US" baseline="0" dirty="0" smtClean="0"/>
              <a:t>Avoiding language does not help young people understand it better.</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It is important that the presenter is not shocked by language and has clear boundaries and tools to bring the discussion back to why language is powerful and how to use it in a productive way. </a:t>
            </a:r>
            <a:endParaRPr lang="en-US" dirty="0" smtClean="0"/>
          </a:p>
          <a:p>
            <a:pPr marL="0" indent="0">
              <a:buFont typeface="Arial" panose="020B0604020202020204" pitchFamily="34" charset="0"/>
              <a:buNone/>
            </a:pPr>
            <a:endParaRPr lang="en-US" b="1" baseline="0" dirty="0" smtClean="0"/>
          </a:p>
          <a:p>
            <a:r>
              <a:rPr lang="en-US" b="1" baseline="0" dirty="0" smtClean="0"/>
              <a:t>Questions</a:t>
            </a:r>
          </a:p>
          <a:p>
            <a:pPr marL="171450" indent="-171450">
              <a:buFont typeface="Arial" panose="020B0604020202020204" pitchFamily="34" charset="0"/>
              <a:buChar char="•"/>
            </a:pPr>
            <a:r>
              <a:rPr lang="en-US" baseline="0" dirty="0" smtClean="0"/>
              <a:t>What else would you like to add to our group agreements today?</a:t>
            </a:r>
          </a:p>
          <a:p>
            <a:endParaRPr lang="en-US" baseline="0" dirty="0" smtClean="0"/>
          </a:p>
          <a:p>
            <a:r>
              <a:rPr lang="en-US" b="1" baseline="0" dirty="0" smtClean="0"/>
              <a:t>Talking points</a:t>
            </a:r>
          </a:p>
          <a:p>
            <a:pPr marL="171450" indent="-171450">
              <a:buFont typeface="Arial" panose="020B0604020202020204" pitchFamily="34" charset="0"/>
              <a:buChar char="•"/>
            </a:pPr>
            <a:r>
              <a:rPr lang="en-US" baseline="0" dirty="0" smtClean="0"/>
              <a:t>Tell youth that there might be offensive language used in this session in order to unpack terms. </a:t>
            </a:r>
          </a:p>
        </p:txBody>
      </p:sp>
      <p:sp>
        <p:nvSpPr>
          <p:cNvPr id="4" name="Slide Number Placeholder 3"/>
          <p:cNvSpPr>
            <a:spLocks noGrp="1"/>
          </p:cNvSpPr>
          <p:nvPr>
            <p:ph type="sldNum" sz="quarter" idx="10"/>
          </p:nvPr>
        </p:nvSpPr>
        <p:spPr/>
        <p:txBody>
          <a:bodyPr/>
          <a:lstStyle/>
          <a:p>
            <a:fld id="{9E4F4635-3BC1-714D-BA8A-E7AC5DE4EBB0}" type="slidenum">
              <a:rPr lang="en-US" smtClean="0"/>
              <a:t>3</a:t>
            </a:fld>
            <a:endParaRPr lang="en-US"/>
          </a:p>
        </p:txBody>
      </p:sp>
    </p:spTree>
    <p:extLst>
      <p:ext uri="{BB962C8B-B14F-4D97-AF65-F5344CB8AC3E}">
        <p14:creationId xmlns:p14="http://schemas.microsoft.com/office/powerpoint/2010/main" val="2493850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Questions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What is bullying? Ask people to come up with examples.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Maybe ask, “Is it bullying for friends to call each other slurs, if they all do it to each other? Is there such a thing as ‘boys will be boys’ on the playground?” </a:t>
            </a:r>
            <a:endParaRPr lang="en-US"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Using gendered language to make fun of each other can have the same effect as bullying and can wear young people down.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 group that is complicit and using that language may grow less empathetic to young people who are different.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They may engage in unhealthy relationships later in life.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They may also be intimidated about their own sexual orientation or gender identity, causing them to be in the closet about who they are. </a:t>
            </a:r>
            <a:endParaRPr lang="en-US"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4</a:t>
            </a:fld>
            <a:endParaRPr lang="en-US"/>
          </a:p>
        </p:txBody>
      </p:sp>
    </p:spTree>
    <p:extLst>
      <p:ext uri="{BB962C8B-B14F-4D97-AF65-F5344CB8AC3E}">
        <p14:creationId xmlns:p14="http://schemas.microsoft.com/office/powerpoint/2010/main" val="2188416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a:t>
            </a:r>
          </a:p>
          <a:p>
            <a:pPr marL="171450" indent="-171450">
              <a:buFont typeface="Arial" panose="020B0604020202020204" pitchFamily="34" charset="0"/>
              <a:buChar char="•"/>
            </a:pPr>
            <a:r>
              <a:rPr lang="en-US" dirty="0" smtClean="0"/>
              <a:t>This</a:t>
            </a:r>
            <a:r>
              <a:rPr lang="en-US" baseline="0" dirty="0" smtClean="0"/>
              <a:t> slide should be used to transition from bullying to gender based bullying. </a:t>
            </a:r>
          </a:p>
          <a:p>
            <a:pPr marL="0" indent="0">
              <a:buFont typeface="Arial" panose="020B0604020202020204" pitchFamily="34" charset="0"/>
              <a:buNone/>
            </a:pPr>
            <a:endParaRPr lang="en-US" baseline="0" dirty="0" smtClean="0"/>
          </a:p>
          <a:p>
            <a:r>
              <a:rPr lang="en-US" sz="1200" b="1" kern="1200" dirty="0" smtClean="0">
                <a:solidFill>
                  <a:schemeClr val="tx1"/>
                </a:solidFill>
                <a:effectLst/>
                <a:latin typeface="+mn-lt"/>
                <a:ea typeface="+mn-ea"/>
                <a:cs typeface="+mn-cs"/>
              </a:rPr>
              <a:t>Questions</a:t>
            </a: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Can</a:t>
            </a:r>
            <a:r>
              <a:rPr lang="en-US" sz="1200" b="0" kern="1200" baseline="0" dirty="0" smtClean="0">
                <a:solidFill>
                  <a:schemeClr val="tx1"/>
                </a:solidFill>
                <a:effectLst/>
                <a:latin typeface="+mn-lt"/>
                <a:ea typeface="+mn-ea"/>
                <a:cs typeface="+mn-cs"/>
              </a:rPr>
              <a:t> you think of an example of gender based bullying?</a:t>
            </a:r>
          </a:p>
          <a:p>
            <a:endParaRPr lang="en-US" sz="1200" b="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This training is specifically about intimidation and bullying in regards to gender and sexual orientation and how that can lead to sexual harassment and larger problems for young people over time.</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smtClean="0">
                <a:solidFill>
                  <a:schemeClr val="tx1"/>
                </a:solidFill>
                <a:effectLst/>
                <a:latin typeface="+mn-lt"/>
                <a:ea typeface="+mn-ea"/>
                <a:cs typeface="+mn-cs"/>
              </a:rPr>
              <a:t>This training can be a way to get your “foot in the door” with groups or schools that might not be ready to talk about sexual assault or see sexual assault as relevant to their group. </a:t>
            </a:r>
            <a:endParaRPr lang="en-US" sz="1200" b="0" kern="1200" dirty="0" smtClean="0">
              <a:solidFill>
                <a:schemeClr val="tx1"/>
              </a:solidFill>
              <a:effectLst/>
              <a:latin typeface="+mn-lt"/>
              <a:ea typeface="+mn-ea"/>
              <a:cs typeface="+mn-cs"/>
            </a:endParaRP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5</a:t>
            </a:fld>
            <a:endParaRPr lang="en-US"/>
          </a:p>
        </p:txBody>
      </p:sp>
    </p:spTree>
    <p:extLst>
      <p:ext uri="{BB962C8B-B14F-4D97-AF65-F5344CB8AC3E}">
        <p14:creationId xmlns:p14="http://schemas.microsoft.com/office/powerpoint/2010/main" val="2449819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Considerations</a:t>
            </a:r>
          </a:p>
          <a:p>
            <a:pPr marL="171450" indent="-171450">
              <a:buFont typeface="Arial" panose="020B0604020202020204" pitchFamily="34" charset="0"/>
              <a:buChar char="•"/>
            </a:pPr>
            <a:r>
              <a:rPr lang="en-US" dirty="0" smtClean="0"/>
              <a:t>The next slide lists some examples. You</a:t>
            </a:r>
            <a:r>
              <a:rPr lang="en-US" baseline="0" dirty="0" smtClean="0"/>
              <a:t> can ask for examples during this slide and then go to the next to see more of a breakdown, or you can go to the next slide and then expand. </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Optional Activity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smtClean="0"/>
              <a:t>Use a flip chart. Make three columns. Ask for examples of Homophobic Teasing in column one. In column two write down what the term is means when people say it. Example – the word “gay” can be used to mean something that is worthless, annoying, or unappealing. In the third column write the literal meaning of the phrase.  Discuss how these can make people feel. You can add gendered examples too. Example “ You pussy” – Why is a slang word for vagina associated with weakness? </a:t>
            </a:r>
            <a:endParaRPr lang="en-US" b="1" baseline="0" dirty="0" smtClean="0"/>
          </a:p>
          <a:p>
            <a:endParaRPr lang="en-US" baseline="0" dirty="0" smtClean="0"/>
          </a:p>
        </p:txBody>
      </p:sp>
      <p:sp>
        <p:nvSpPr>
          <p:cNvPr id="4" name="Slide Number Placeholder 3"/>
          <p:cNvSpPr>
            <a:spLocks noGrp="1"/>
          </p:cNvSpPr>
          <p:nvPr>
            <p:ph type="sldNum" sz="quarter" idx="10"/>
          </p:nvPr>
        </p:nvSpPr>
        <p:spPr/>
        <p:txBody>
          <a:bodyPr/>
          <a:lstStyle/>
          <a:p>
            <a:fld id="{9E4F4635-3BC1-714D-BA8A-E7AC5DE4EBB0}" type="slidenum">
              <a:rPr lang="en-US" smtClean="0"/>
              <a:t>6</a:t>
            </a:fld>
            <a:endParaRPr lang="en-US"/>
          </a:p>
        </p:txBody>
      </p:sp>
    </p:spTree>
    <p:extLst>
      <p:ext uri="{BB962C8B-B14F-4D97-AF65-F5344CB8AC3E}">
        <p14:creationId xmlns:p14="http://schemas.microsoft.com/office/powerpoint/2010/main" val="219458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These are most likely terms that your audience has heard. These examples are specifically about sexual orientation so it might also be helpful to ask for examples related to gender identity. This section may require a some introductory information about transgender identities. If this is an area that you would like to learn more about you can view these FAQs: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http://www.transpeoplespeak.org/trans-101/</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http://www.glaad.org/transgender/transfaq</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http://www.masstpc.org/media-center/transgender-101/</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If you are seeking more in depth information you can view this webinar: Serving Transgender Survivors: A 101 Training for Advocates:</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http://www.wcsap.org/serving-transgender-survivors-101-training-advocates#overlay-context=</a:t>
            </a:r>
          </a:p>
          <a:p>
            <a:endParaRPr lang="en-US" sz="1200" b="1"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Questions</a:t>
            </a: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Can you think of</a:t>
            </a:r>
            <a:r>
              <a:rPr lang="en-US" sz="1200" b="0" kern="1200" baseline="0" dirty="0" smtClean="0">
                <a:solidFill>
                  <a:schemeClr val="tx1"/>
                </a:solidFill>
                <a:effectLst/>
                <a:latin typeface="+mn-lt"/>
                <a:ea typeface="+mn-ea"/>
                <a:cs typeface="+mn-cs"/>
              </a:rPr>
              <a:t> any other examples?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Are there examples about gender that people want to share? (i.e., referring to someone of any gender as a “pussy” to mean weak or scared.) </a:t>
            </a:r>
          </a:p>
          <a:p>
            <a:pPr marL="171450" indent="-171450">
              <a:buFont typeface="Arial" panose="020B0604020202020204" pitchFamily="34" charset="0"/>
              <a:buChar char="•"/>
            </a:pPr>
            <a:r>
              <a:rPr lang="en-US" baseline="0" dirty="0" smtClean="0"/>
              <a:t>How would this affect someone who is unsure about their gender identity?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If someone is a girl that has been raised a boy, will she be more afraid to be herself if her friends have enforced negative gender stereotypes? </a:t>
            </a:r>
            <a:endParaRPr lang="en-US" sz="1200" b="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7</a:t>
            </a:fld>
            <a:endParaRPr lang="en-US"/>
          </a:p>
        </p:txBody>
      </p:sp>
    </p:spTree>
    <p:extLst>
      <p:ext uri="{BB962C8B-B14F-4D97-AF65-F5344CB8AC3E}">
        <p14:creationId xmlns:p14="http://schemas.microsoft.com/office/powerpoint/2010/main" val="19513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Considerations </a:t>
            </a:r>
            <a:r>
              <a:rPr lang="en-US" sz="1200" b="1" kern="1200" baseline="0" dirty="0" smtClean="0">
                <a:solidFill>
                  <a:schemeClr val="tx1"/>
                </a:solidFill>
                <a:effectLst/>
                <a:latin typeface="+mn-lt"/>
                <a:ea typeface="+mn-ea"/>
                <a:cs typeface="+mn-cs"/>
              </a:rPr>
              <a:t> and r</a:t>
            </a:r>
            <a:r>
              <a:rPr lang="en-US" sz="1200" b="1" kern="1200" dirty="0" smtClean="0">
                <a:solidFill>
                  <a:schemeClr val="tx1"/>
                </a:solidFill>
                <a:effectLst/>
                <a:latin typeface="+mn-lt"/>
                <a:ea typeface="+mn-ea"/>
                <a:cs typeface="+mn-cs"/>
              </a:rPr>
              <a:t>esources</a:t>
            </a:r>
          </a:p>
          <a:p>
            <a:pPr marL="171450" indent="-171450">
              <a:buFont typeface="Arial" panose="020B0604020202020204" pitchFamily="34" charset="0"/>
              <a:buChar char="•"/>
            </a:pPr>
            <a:r>
              <a:rPr lang="en-US" sz="1200" b="0" kern="1200" dirty="0" smtClean="0">
                <a:solidFill>
                  <a:schemeClr val="tx1"/>
                </a:solidFill>
                <a:effectLst/>
                <a:latin typeface="+mn-lt"/>
                <a:ea typeface="+mn-ea"/>
                <a:cs typeface="+mn-cs"/>
              </a:rPr>
              <a:t>This</a:t>
            </a:r>
            <a:r>
              <a:rPr lang="en-US" sz="1200" b="0" kern="1200" baseline="0" dirty="0" smtClean="0">
                <a:solidFill>
                  <a:schemeClr val="tx1"/>
                </a:solidFill>
                <a:effectLst/>
                <a:latin typeface="+mn-lt"/>
                <a:ea typeface="+mn-ea"/>
                <a:cs typeface="+mn-cs"/>
              </a:rPr>
              <a:t> study can help to draw connections for youth between gender</a:t>
            </a:r>
            <a:r>
              <a:rPr lang="en-US" sz="1200" b="0" kern="120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based bullying and sexual harassment later in life:</a:t>
            </a:r>
          </a:p>
          <a:p>
            <a:r>
              <a:rPr lang="en-US" dirty="0" smtClean="0"/>
              <a:t>http://www.cdc.gov/ViolencePrevention/pdf/ASAP_BullyingSV-a.pdf – this is a link to the Applying</a:t>
            </a:r>
            <a:r>
              <a:rPr lang="en-US" baseline="0" dirty="0" smtClean="0"/>
              <a:t> Science Advancing Practice study. </a:t>
            </a:r>
            <a:endParaRPr lang="en-US" sz="1200" b="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This slide is meant to connect bullying to the root causes of sexual assault</a:t>
            </a:r>
            <a:r>
              <a:rPr lang="en-US" baseline="0" dirty="0" smtClean="0"/>
              <a:t> and harassment.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Oppressions of all kinds are used to keep people “in their place” and sexual assault is a tool of oppression.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Changing the norms of language and the standards of how people treat each other is a powerful prevention tool. </a:t>
            </a:r>
          </a:p>
          <a:p>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8</a:t>
            </a:fld>
            <a:endParaRPr lang="en-US"/>
          </a:p>
        </p:txBody>
      </p:sp>
    </p:spTree>
    <p:extLst>
      <p:ext uri="{BB962C8B-B14F-4D97-AF65-F5344CB8AC3E}">
        <p14:creationId xmlns:p14="http://schemas.microsoft.com/office/powerpoint/2010/main" val="3631832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Considerations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This is a chance for people to think about being bystanders. They do not have to claim that they use this language, but they can talk about why they think other people do.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Changing the norms of language and the standards of how people treat each other is a powerful prevention tool. You can also add slides about other types of oppression. Racism, classism, xenophobia are all types of bullying in schools that are rooted in oppression and therefore can be complicit or explicit tools of sexual assault and harassment.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This is a good time to do an empathy building exercise.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Questions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What is lack of empathy?</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Talking points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You can change this slide to talk about guilt you might feel later in life.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How to be a good bystander if you see bullying.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baseline="0" dirty="0" smtClean="0"/>
              <a:t>Optional Activity “Common Ground”</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smtClean="0"/>
              <a:t>This is an activity meant to build empathy and help students connect to the experiences and humanity of their peers. </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smtClean="0"/>
              <a:t>Props: Enough chairs for all participants, minus one.</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dirty="0" smtClean="0"/>
              <a:t>Procedure: Group sits in a circle of chairs with one person standing in the middle (no empty chairs). The person in the middle says “I seek common ground with… people who were born east of Paris!” Anyone who was, including the person asking the question, must get up and run across the circle to find a new seat. You can’t take the seat of the person next to you! There will be one person left in the middle who must ask the next question. Possibilities include: people who… wear glasses! Likes vanilla ice cream better than chocolate! You can also guide the questions a little deeper… “I seek common ground with people who have… worked with the homeless.” The facilitator may choose to ask the first few questions to get the game going and set the tone.</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smtClean="0"/>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smtClean="0"/>
              <a:t>More empathy building activities:</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http://scoutsducanada.ca/wp-content/uploads/2015/03/empathy-games_0.pdf</a:t>
            </a:r>
            <a:endParaRPr lang="en-US" dirty="0"/>
          </a:p>
        </p:txBody>
      </p:sp>
      <p:sp>
        <p:nvSpPr>
          <p:cNvPr id="4" name="Slide Number Placeholder 3"/>
          <p:cNvSpPr>
            <a:spLocks noGrp="1"/>
          </p:cNvSpPr>
          <p:nvPr>
            <p:ph type="sldNum" sz="quarter" idx="10"/>
          </p:nvPr>
        </p:nvSpPr>
        <p:spPr/>
        <p:txBody>
          <a:bodyPr/>
          <a:lstStyle/>
          <a:p>
            <a:fld id="{9E4F4635-3BC1-714D-BA8A-E7AC5DE4EBB0}" type="slidenum">
              <a:rPr lang="en-US" smtClean="0"/>
              <a:t>9</a:t>
            </a:fld>
            <a:endParaRPr lang="en-US"/>
          </a:p>
        </p:txBody>
      </p:sp>
    </p:spTree>
    <p:extLst>
      <p:ext uri="{BB962C8B-B14F-4D97-AF65-F5344CB8AC3E}">
        <p14:creationId xmlns:p14="http://schemas.microsoft.com/office/powerpoint/2010/main" val="2870187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351353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69873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821255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990446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6/28/2016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50014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94501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6/28/2016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4152669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6/28/2016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809915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6/28/2016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8585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57723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6/28/2016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267832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6/28/2016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3569363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latin typeface="Tahoma" panose="020B0604030504040204" pitchFamily="34" charset="0"/>
                <a:ea typeface="Tahoma" panose="020B0604030504040204" pitchFamily="34" charset="0"/>
                <a:cs typeface="Tahoma" panose="020B0604030504040204" pitchFamily="34" charset="0"/>
              </a:rPr>
              <a:t>Let’s Talk About… </a:t>
            </a:r>
            <a:br>
              <a:rPr lang="en-US" sz="4000" dirty="0" smtClean="0">
                <a:latin typeface="Tahoma" panose="020B0604030504040204" pitchFamily="34" charset="0"/>
                <a:ea typeface="Tahoma" panose="020B0604030504040204" pitchFamily="34" charset="0"/>
                <a:cs typeface="Tahoma" panose="020B0604030504040204" pitchFamily="34" charset="0"/>
              </a:rPr>
            </a:br>
            <a:r>
              <a:rPr lang="en-US" sz="4000" dirty="0" smtClean="0">
                <a:latin typeface="Tahoma" panose="020B0604030504040204" pitchFamily="34" charset="0"/>
                <a:ea typeface="Tahoma" panose="020B0604030504040204" pitchFamily="34" charset="0"/>
                <a:cs typeface="Tahoma" panose="020B0604030504040204" pitchFamily="34" charset="0"/>
              </a:rPr>
              <a:t>Gender Based Bullying</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51476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Bullying &amp; Sexual Harassment</a:t>
            </a:r>
            <a:endParaRPr lang="en-US" sz="2800" dirty="0"/>
          </a:p>
        </p:txBody>
      </p:sp>
      <p:sp>
        <p:nvSpPr>
          <p:cNvPr id="3" name="Content Placeholder 2"/>
          <p:cNvSpPr>
            <a:spLocks noGrp="1"/>
          </p:cNvSpPr>
          <p:nvPr>
            <p:ph idx="1"/>
          </p:nvPr>
        </p:nvSpPr>
        <p:spPr/>
        <p:txBody>
          <a:bodyPr>
            <a:normAutofit/>
          </a:bodyPr>
          <a:lstStyle/>
          <a:p>
            <a:pPr>
              <a:spcBef>
                <a:spcPts val="0"/>
              </a:spcBef>
              <a:spcAft>
                <a:spcPts val="1200"/>
              </a:spcAft>
            </a:pPr>
            <a:r>
              <a:rPr lang="en-US" sz="2400" dirty="0" smtClean="0"/>
              <a:t>Gender based bullying can lead to </a:t>
            </a:r>
            <a:r>
              <a:rPr lang="en-US" sz="2400" dirty="0"/>
              <a:t>s</a:t>
            </a:r>
            <a:r>
              <a:rPr lang="en-US" sz="2400" dirty="0" smtClean="0"/>
              <a:t>exual harassment </a:t>
            </a:r>
          </a:p>
          <a:p>
            <a:pPr>
              <a:spcBef>
                <a:spcPts val="0"/>
              </a:spcBef>
              <a:spcAft>
                <a:spcPts val="1200"/>
              </a:spcAft>
            </a:pPr>
            <a:r>
              <a:rPr lang="en-US" sz="2400" dirty="0" smtClean="0"/>
              <a:t>What is Sexual Harassment? </a:t>
            </a:r>
          </a:p>
          <a:p>
            <a:pPr lvl="1">
              <a:spcBef>
                <a:spcPts val="0"/>
              </a:spcBef>
              <a:spcAft>
                <a:spcPts val="1200"/>
              </a:spcAft>
            </a:pPr>
            <a:r>
              <a:rPr lang="en-US" sz="2400" dirty="0" smtClean="0"/>
              <a:t>Sexual </a:t>
            </a:r>
            <a:r>
              <a:rPr lang="en-US" sz="2400" dirty="0"/>
              <a:t>h</a:t>
            </a:r>
            <a:r>
              <a:rPr lang="en-US" sz="2400" dirty="0" smtClean="0"/>
              <a:t>arassment</a:t>
            </a:r>
            <a:r>
              <a:rPr lang="en-US" sz="2400" dirty="0"/>
              <a:t>: Includes comments, sexual rumor spreading, or </a:t>
            </a:r>
            <a:r>
              <a:rPr lang="en-US" sz="2400" dirty="0" smtClean="0"/>
              <a:t>groping</a:t>
            </a:r>
          </a:p>
          <a:p>
            <a:pPr>
              <a:spcBef>
                <a:spcPts val="0"/>
              </a:spcBef>
              <a:spcAft>
                <a:spcPts val="1200"/>
              </a:spcAft>
            </a:pPr>
            <a:r>
              <a:rPr lang="en-US" sz="2400" dirty="0" smtClean="0"/>
              <a:t>Why do you think that bullying can lead to this? </a:t>
            </a:r>
          </a:p>
          <a:p>
            <a:pPr>
              <a:spcBef>
                <a:spcPts val="0"/>
              </a:spcBef>
              <a:spcAft>
                <a:spcPts val="1200"/>
              </a:spcAft>
            </a:pPr>
            <a:r>
              <a:rPr lang="en-US" sz="2400" dirty="0" smtClean="0"/>
              <a:t>When does it cross over from “</a:t>
            </a:r>
            <a:r>
              <a:rPr lang="en-US" sz="2400" dirty="0"/>
              <a:t>good fun</a:t>
            </a:r>
            <a:r>
              <a:rPr lang="en-US" sz="2400" dirty="0" smtClean="0"/>
              <a:t>” to bullying?</a:t>
            </a:r>
            <a:endParaRPr lang="en-US" sz="2400" dirty="0"/>
          </a:p>
        </p:txBody>
      </p:sp>
    </p:spTree>
    <p:extLst>
      <p:ext uri="{BB962C8B-B14F-4D97-AF65-F5344CB8AC3E}">
        <p14:creationId xmlns:p14="http://schemas.microsoft.com/office/powerpoint/2010/main" val="1285215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smtClean="0"/>
              <a:t/>
            </a:r>
            <a:br>
              <a:rPr lang="en-US" sz="2800" dirty="0" smtClean="0"/>
            </a:br>
            <a:r>
              <a:rPr lang="en-US" sz="2800" dirty="0" smtClean="0"/>
              <a:t>‘You… Like a Girl’ Activity  </a:t>
            </a:r>
            <a:br>
              <a:rPr lang="en-US" sz="2800" dirty="0" smtClean="0"/>
            </a:br>
            <a:endParaRPr lang="en-US" sz="2800" dirty="0"/>
          </a:p>
        </p:txBody>
      </p:sp>
      <p:sp>
        <p:nvSpPr>
          <p:cNvPr id="3" name="Content Placeholder 2"/>
          <p:cNvSpPr>
            <a:spLocks noGrp="1"/>
          </p:cNvSpPr>
          <p:nvPr>
            <p:ph sz="half" idx="2"/>
          </p:nvPr>
        </p:nvSpPr>
        <p:spPr>
          <a:xfrm>
            <a:off x="457200" y="1417640"/>
            <a:ext cx="3912870" cy="3466782"/>
          </a:xfrm>
          <a:ln>
            <a:solidFill>
              <a:schemeClr val="tx1"/>
            </a:solidFill>
          </a:ln>
        </p:spPr>
        <p:txBody>
          <a:bodyPr>
            <a:normAutofit/>
          </a:bodyPr>
          <a:lstStyle/>
          <a:p>
            <a:pPr marL="0" lvl="0" indent="0">
              <a:buNone/>
            </a:pPr>
            <a:r>
              <a:rPr lang="en-US" sz="1800" b="1" dirty="0">
                <a:solidFill>
                  <a:prstClr val="black"/>
                </a:solidFill>
              </a:rPr>
              <a:t>Men and </a:t>
            </a:r>
            <a:r>
              <a:rPr lang="en-US" sz="1800" b="1" dirty="0" smtClean="0">
                <a:solidFill>
                  <a:prstClr val="black"/>
                </a:solidFill>
              </a:rPr>
              <a:t>Boys</a:t>
            </a:r>
          </a:p>
          <a:p>
            <a:pPr marL="0" lvl="0" indent="0">
              <a:buNone/>
            </a:pPr>
            <a:endParaRPr lang="en-US" sz="1800" dirty="0" smtClean="0"/>
          </a:p>
          <a:p>
            <a:pPr>
              <a:spcBef>
                <a:spcPts val="0"/>
              </a:spcBef>
              <a:spcAft>
                <a:spcPts val="1200"/>
              </a:spcAft>
            </a:pPr>
            <a:r>
              <a:rPr lang="en-US" sz="1800" dirty="0" smtClean="0"/>
              <a:t>Can </a:t>
            </a:r>
            <a:r>
              <a:rPr lang="en-US" sz="1800" dirty="0"/>
              <a:t>box, wrestle without being teased </a:t>
            </a:r>
            <a:endParaRPr lang="en-US" sz="1800" dirty="0" smtClean="0"/>
          </a:p>
          <a:p>
            <a:pPr>
              <a:spcBef>
                <a:spcPts val="0"/>
              </a:spcBef>
              <a:spcAft>
                <a:spcPts val="1200"/>
              </a:spcAft>
            </a:pPr>
            <a:r>
              <a:rPr lang="en-US" sz="1800" dirty="0" smtClean="0"/>
              <a:t>Can </a:t>
            </a:r>
            <a:r>
              <a:rPr lang="en-US" sz="1800" dirty="0"/>
              <a:t>grow beards, mustaches </a:t>
            </a:r>
            <a:endParaRPr lang="en-US" sz="1800" dirty="0" smtClean="0"/>
          </a:p>
          <a:p>
            <a:pPr>
              <a:spcBef>
                <a:spcPts val="0"/>
              </a:spcBef>
              <a:spcAft>
                <a:spcPts val="1200"/>
              </a:spcAft>
            </a:pPr>
            <a:r>
              <a:rPr lang="en-US" sz="1800" dirty="0"/>
              <a:t>Can play pro hockey </a:t>
            </a:r>
            <a:endParaRPr lang="en-US" sz="1800" dirty="0" smtClean="0"/>
          </a:p>
          <a:p>
            <a:endParaRPr lang="en-US" sz="1800" dirty="0"/>
          </a:p>
        </p:txBody>
      </p:sp>
      <p:sp>
        <p:nvSpPr>
          <p:cNvPr id="6" name="Content Placeholder 5"/>
          <p:cNvSpPr>
            <a:spLocks noGrp="1"/>
          </p:cNvSpPr>
          <p:nvPr>
            <p:ph sz="quarter" idx="4"/>
          </p:nvPr>
        </p:nvSpPr>
        <p:spPr>
          <a:xfrm>
            <a:off x="4645025" y="1417639"/>
            <a:ext cx="4041775" cy="3466782"/>
          </a:xfrm>
          <a:ln>
            <a:solidFill>
              <a:schemeClr val="tx1"/>
            </a:solidFill>
          </a:ln>
        </p:spPr>
        <p:txBody>
          <a:bodyPr>
            <a:normAutofit/>
          </a:bodyPr>
          <a:lstStyle/>
          <a:p>
            <a:pPr marL="0" lvl="0" indent="0">
              <a:buNone/>
            </a:pPr>
            <a:r>
              <a:rPr lang="en-US" sz="1800" b="1" dirty="0">
                <a:solidFill>
                  <a:prstClr val="black"/>
                </a:solidFill>
              </a:rPr>
              <a:t>Women and </a:t>
            </a:r>
            <a:r>
              <a:rPr lang="en-US" sz="1800" b="1" dirty="0" smtClean="0">
                <a:solidFill>
                  <a:prstClr val="black"/>
                </a:solidFill>
              </a:rPr>
              <a:t>Girls</a:t>
            </a:r>
          </a:p>
          <a:p>
            <a:pPr marL="0" lvl="0" indent="0">
              <a:buNone/>
            </a:pPr>
            <a:endParaRPr lang="en-US" sz="1800" b="1" dirty="0">
              <a:solidFill>
                <a:prstClr val="black"/>
              </a:solidFill>
            </a:endParaRPr>
          </a:p>
          <a:p>
            <a:pPr>
              <a:spcBef>
                <a:spcPts val="0"/>
              </a:spcBef>
              <a:spcAft>
                <a:spcPts val="1200"/>
              </a:spcAft>
            </a:pPr>
            <a:r>
              <a:rPr lang="en-US" sz="1800" dirty="0" smtClean="0"/>
              <a:t>Can have babies</a:t>
            </a:r>
          </a:p>
          <a:p>
            <a:pPr>
              <a:spcBef>
                <a:spcPts val="0"/>
              </a:spcBef>
              <a:spcAft>
                <a:spcPts val="1200"/>
              </a:spcAft>
            </a:pPr>
            <a:r>
              <a:rPr lang="en-US" sz="1800" dirty="0" smtClean="0"/>
              <a:t>Can wear skirts and dresses without being teased</a:t>
            </a:r>
          </a:p>
          <a:p>
            <a:pPr>
              <a:spcBef>
                <a:spcPts val="0"/>
              </a:spcBef>
              <a:spcAft>
                <a:spcPts val="1200"/>
              </a:spcAft>
            </a:pPr>
            <a:r>
              <a:rPr lang="en-US" sz="1800" dirty="0" smtClean="0"/>
              <a:t>Can wear makeup without being teased</a:t>
            </a:r>
          </a:p>
          <a:p>
            <a:pPr>
              <a:spcBef>
                <a:spcPts val="0"/>
              </a:spcBef>
              <a:spcAft>
                <a:spcPts val="1200"/>
              </a:spcAft>
            </a:pPr>
            <a:r>
              <a:rPr lang="en-US" sz="1800" dirty="0" smtClean="0"/>
              <a:t>Can paint the bedroom pink without being teased </a:t>
            </a:r>
          </a:p>
          <a:p>
            <a:endParaRPr lang="en-US" sz="1800" dirty="0"/>
          </a:p>
        </p:txBody>
      </p:sp>
      <p:sp>
        <p:nvSpPr>
          <p:cNvPr id="7" name="TextBox 6"/>
          <p:cNvSpPr txBox="1"/>
          <p:nvPr/>
        </p:nvSpPr>
        <p:spPr>
          <a:xfrm>
            <a:off x="556260" y="5417820"/>
            <a:ext cx="7627620" cy="707886"/>
          </a:xfrm>
          <a:prstGeom prst="rect">
            <a:avLst/>
          </a:prstGeom>
          <a:noFill/>
        </p:spPr>
        <p:txBody>
          <a:bodyPr wrap="square" rtlCol="0">
            <a:spAutoFit/>
          </a:bodyPr>
          <a:lstStyle/>
          <a:p>
            <a:r>
              <a:rPr lang="en-US" sz="2200" dirty="0" smtClean="0"/>
              <a:t>So… What happens </a:t>
            </a:r>
            <a:r>
              <a:rPr lang="en-US" sz="2200" dirty="0"/>
              <a:t>if </a:t>
            </a:r>
            <a:r>
              <a:rPr lang="en-US" sz="2200" dirty="0" smtClean="0"/>
              <a:t>you don’t fit </a:t>
            </a:r>
            <a:r>
              <a:rPr lang="en-US" sz="2200" dirty="0"/>
              <a:t>in the </a:t>
            </a:r>
            <a:r>
              <a:rPr lang="en-US" sz="2200" dirty="0" smtClean="0"/>
              <a:t>box</a:t>
            </a:r>
            <a:r>
              <a:rPr lang="en-US" sz="2200" dirty="0"/>
              <a:t>? </a:t>
            </a:r>
          </a:p>
          <a:p>
            <a:endParaRPr lang="en-US" dirty="0"/>
          </a:p>
        </p:txBody>
      </p:sp>
    </p:spTree>
    <p:extLst>
      <p:ext uri="{BB962C8B-B14F-4D97-AF65-F5344CB8AC3E}">
        <p14:creationId xmlns:p14="http://schemas.microsoft.com/office/powerpoint/2010/main" val="1343104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a:t>
            </a:r>
            <a:r>
              <a:rPr lang="en-US" sz="2800" dirty="0" err="1" smtClean="0"/>
              <a:t>Straightlaced</a:t>
            </a:r>
            <a:r>
              <a:rPr lang="en-US" sz="2800" dirty="0" smtClean="0"/>
              <a:t>”</a:t>
            </a:r>
            <a:endParaRPr lang="en-US" sz="2800" dirty="0"/>
          </a:p>
        </p:txBody>
      </p:sp>
      <p:sp>
        <p:nvSpPr>
          <p:cNvPr id="3" name="Content Placeholder 2"/>
          <p:cNvSpPr>
            <a:spLocks noGrp="1"/>
          </p:cNvSpPr>
          <p:nvPr>
            <p:ph idx="1"/>
          </p:nvPr>
        </p:nvSpPr>
        <p:spPr>
          <a:xfrm>
            <a:off x="457200" y="1600200"/>
            <a:ext cx="8229600" cy="4754880"/>
          </a:xfrm>
        </p:spPr>
        <p:txBody>
          <a:bodyPr>
            <a:normAutofit lnSpcReduction="1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a:p>
          <a:p>
            <a:pPr marL="0" indent="0">
              <a:buNone/>
            </a:pPr>
            <a:r>
              <a:rPr lang="en-US" sz="1900" dirty="0" smtClean="0"/>
              <a:t>http</a:t>
            </a:r>
            <a:r>
              <a:rPr lang="en-US" sz="1900" dirty="0"/>
              <a:t>://groundspark.org/straightlaced-trailer</a:t>
            </a:r>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426019" y="1281114"/>
            <a:ext cx="4134802" cy="4493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028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Washington State Protections</a:t>
            </a:r>
            <a:endParaRPr lang="en-US" sz="2800" dirty="0"/>
          </a:p>
        </p:txBody>
      </p:sp>
      <p:sp>
        <p:nvSpPr>
          <p:cNvPr id="3" name="Content Placeholder 2"/>
          <p:cNvSpPr>
            <a:spLocks noGrp="1"/>
          </p:cNvSpPr>
          <p:nvPr>
            <p:ph idx="1"/>
          </p:nvPr>
        </p:nvSpPr>
        <p:spPr/>
        <p:txBody>
          <a:bodyPr>
            <a:normAutofit/>
          </a:bodyPr>
          <a:lstStyle/>
          <a:p>
            <a:pPr>
              <a:spcBef>
                <a:spcPts val="0"/>
              </a:spcBef>
              <a:spcAft>
                <a:spcPts val="1200"/>
              </a:spcAft>
            </a:pPr>
            <a:r>
              <a:rPr lang="en-US" sz="1800" dirty="0" smtClean="0"/>
              <a:t>Washington State has an anti-bullying task force that has created guidelines that school districts can follow in order to make their schools safer</a:t>
            </a:r>
          </a:p>
          <a:p>
            <a:pPr lvl="1">
              <a:spcBef>
                <a:spcPts val="0"/>
              </a:spcBef>
              <a:spcAft>
                <a:spcPts val="1200"/>
              </a:spcAft>
            </a:pPr>
            <a:r>
              <a:rPr lang="en-US" sz="1400" dirty="0" smtClean="0"/>
              <a:t>The mandate includes harassment</a:t>
            </a:r>
            <a:r>
              <a:rPr lang="en-US" sz="1400" dirty="0"/>
              <a:t>, intimidation, or bullying</a:t>
            </a:r>
            <a:r>
              <a:rPr lang="en-US" sz="1400" dirty="0" smtClean="0"/>
              <a:t>.</a:t>
            </a:r>
          </a:p>
          <a:p>
            <a:pPr>
              <a:spcBef>
                <a:spcPts val="0"/>
              </a:spcBef>
              <a:spcAft>
                <a:spcPts val="1200"/>
              </a:spcAft>
            </a:pPr>
            <a:r>
              <a:rPr lang="en-US" sz="1800" dirty="0" smtClean="0"/>
              <a:t>Washington State also has laws against discrimination and harassment of protected groups of people:</a:t>
            </a:r>
          </a:p>
          <a:p>
            <a:pPr lvl="1"/>
            <a:r>
              <a:rPr lang="en-US" sz="1600" dirty="0"/>
              <a:t>Race</a:t>
            </a:r>
          </a:p>
          <a:p>
            <a:pPr lvl="1"/>
            <a:r>
              <a:rPr lang="en-US" sz="1600" dirty="0"/>
              <a:t>Color</a:t>
            </a:r>
          </a:p>
          <a:p>
            <a:pPr lvl="1"/>
            <a:r>
              <a:rPr lang="en-US" sz="1600" dirty="0"/>
              <a:t>Religion</a:t>
            </a:r>
          </a:p>
          <a:p>
            <a:pPr lvl="1"/>
            <a:r>
              <a:rPr lang="en-US" sz="1600" dirty="0"/>
              <a:t>Ancestry</a:t>
            </a:r>
          </a:p>
          <a:p>
            <a:pPr lvl="1"/>
            <a:r>
              <a:rPr lang="en-US" sz="1600" dirty="0"/>
              <a:t>National origin</a:t>
            </a:r>
          </a:p>
          <a:p>
            <a:pPr lvl="1"/>
            <a:r>
              <a:rPr lang="en-US" sz="1600" dirty="0"/>
              <a:t>Gender</a:t>
            </a:r>
          </a:p>
          <a:p>
            <a:pPr lvl="1"/>
            <a:r>
              <a:rPr lang="en-US" sz="1600" dirty="0"/>
              <a:t>Sexual orientation</a:t>
            </a:r>
          </a:p>
          <a:p>
            <a:pPr lvl="1"/>
            <a:r>
              <a:rPr lang="en-US" sz="1600" dirty="0"/>
              <a:t>Mental, physical, or sensory handicap</a:t>
            </a:r>
          </a:p>
          <a:p>
            <a:pPr>
              <a:spcBef>
                <a:spcPts val="0"/>
              </a:spcBef>
              <a:spcAft>
                <a:spcPts val="1200"/>
              </a:spcAft>
            </a:pPr>
            <a:endParaRPr lang="en-US" sz="1800" dirty="0" smtClean="0"/>
          </a:p>
          <a:p>
            <a:pPr>
              <a:spcBef>
                <a:spcPts val="0"/>
              </a:spcBef>
              <a:spcAft>
                <a:spcPts val="1200"/>
              </a:spcAft>
            </a:pPr>
            <a:endParaRPr lang="en-US" sz="1800" dirty="0"/>
          </a:p>
          <a:p>
            <a:pPr>
              <a:spcBef>
                <a:spcPts val="0"/>
              </a:spcBef>
              <a:spcAft>
                <a:spcPts val="1200"/>
              </a:spcAft>
            </a:pPr>
            <a:endParaRPr lang="en-US" sz="1800" dirty="0"/>
          </a:p>
        </p:txBody>
      </p:sp>
    </p:spTree>
    <p:extLst>
      <p:ext uri="{BB962C8B-B14F-4D97-AF65-F5344CB8AC3E}">
        <p14:creationId xmlns:p14="http://schemas.microsoft.com/office/powerpoint/2010/main" val="32903015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Your Rights!</a:t>
            </a:r>
            <a:endParaRPr lang="en-US" sz="2800" dirty="0"/>
          </a:p>
        </p:txBody>
      </p:sp>
      <p:sp>
        <p:nvSpPr>
          <p:cNvPr id="3" name="Content Placeholder 2"/>
          <p:cNvSpPr>
            <a:spLocks noGrp="1"/>
          </p:cNvSpPr>
          <p:nvPr>
            <p:ph idx="1"/>
          </p:nvPr>
        </p:nvSpPr>
        <p:spPr/>
        <p:txBody>
          <a:bodyPr>
            <a:normAutofit/>
          </a:bodyPr>
          <a:lstStyle/>
          <a:p>
            <a:pPr>
              <a:spcAft>
                <a:spcPts val="1200"/>
              </a:spcAft>
            </a:pPr>
            <a:r>
              <a:rPr lang="en-US" sz="2400" dirty="0" smtClean="0"/>
              <a:t>Washington State laws and school policies are here to ensure your safety. </a:t>
            </a:r>
            <a:endParaRPr lang="en-US" sz="2400" dirty="0"/>
          </a:p>
          <a:p>
            <a:pPr>
              <a:spcAft>
                <a:spcPts val="1200"/>
              </a:spcAft>
            </a:pPr>
            <a:r>
              <a:rPr lang="en-US" sz="2400" dirty="0" smtClean="0"/>
              <a:t>Talking to a teacher or adult at your school when you see bullying or hear gender based slurs is not </a:t>
            </a:r>
            <a:r>
              <a:rPr lang="en-US" sz="2400" dirty="0"/>
              <a:t>r</a:t>
            </a:r>
            <a:r>
              <a:rPr lang="en-US" sz="2400" dirty="0" smtClean="0"/>
              <a:t>atting, snitching, or tattling. It is just asking for help. You are helping to create a safer place for other students and for yourself.  </a:t>
            </a:r>
          </a:p>
          <a:p>
            <a:pPr marL="0" indent="0">
              <a:spcAft>
                <a:spcPts val="1200"/>
              </a:spcAft>
              <a:buNone/>
            </a:pPr>
            <a:endParaRPr lang="en-US" sz="1800" dirty="0" smtClean="0"/>
          </a:p>
          <a:p>
            <a:pPr>
              <a:spcAft>
                <a:spcPts val="1200"/>
              </a:spcAft>
            </a:pPr>
            <a:endParaRPr lang="en-US" sz="1800" dirty="0"/>
          </a:p>
          <a:p>
            <a:pPr>
              <a:spcAft>
                <a:spcPts val="1200"/>
              </a:spcAft>
            </a:pPr>
            <a:endParaRPr lang="en-US" sz="1800" dirty="0"/>
          </a:p>
        </p:txBody>
      </p:sp>
    </p:spTree>
    <p:extLst>
      <p:ext uri="{BB962C8B-B14F-4D97-AF65-F5344CB8AC3E}">
        <p14:creationId xmlns:p14="http://schemas.microsoft.com/office/powerpoint/2010/main" val="2563365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How can you help?</a:t>
            </a:r>
            <a:endParaRPr lang="en-US" sz="2800" dirty="0"/>
          </a:p>
        </p:txBody>
      </p:sp>
      <p:sp>
        <p:nvSpPr>
          <p:cNvPr id="3" name="Content Placeholder 2"/>
          <p:cNvSpPr>
            <a:spLocks noGrp="1"/>
          </p:cNvSpPr>
          <p:nvPr>
            <p:ph idx="1"/>
          </p:nvPr>
        </p:nvSpPr>
        <p:spPr/>
        <p:txBody>
          <a:bodyPr>
            <a:normAutofit/>
          </a:bodyPr>
          <a:lstStyle/>
          <a:p>
            <a:pPr>
              <a:spcAft>
                <a:spcPts val="1200"/>
              </a:spcAft>
            </a:pPr>
            <a:r>
              <a:rPr lang="en-US" sz="2400" dirty="0" smtClean="0"/>
              <a:t>Practice intervening when you hear bullying. </a:t>
            </a:r>
            <a:endParaRPr lang="en-US" sz="2400" dirty="0"/>
          </a:p>
          <a:p>
            <a:pPr>
              <a:spcAft>
                <a:spcPts val="1200"/>
              </a:spcAft>
            </a:pPr>
            <a:r>
              <a:rPr lang="en-US" sz="2400" dirty="0" smtClean="0"/>
              <a:t>Use neutral language. </a:t>
            </a:r>
          </a:p>
          <a:p>
            <a:pPr lvl="1">
              <a:spcAft>
                <a:spcPts val="1200"/>
              </a:spcAft>
            </a:pPr>
            <a:r>
              <a:rPr lang="en-US" sz="2400" dirty="0" smtClean="0"/>
              <a:t>What can you say instead of “that’s so gay?” </a:t>
            </a:r>
          </a:p>
          <a:p>
            <a:pPr lvl="1">
              <a:spcAft>
                <a:spcPts val="1200"/>
              </a:spcAft>
            </a:pPr>
            <a:r>
              <a:rPr lang="en-US" sz="2400" dirty="0" smtClean="0"/>
              <a:t>How can you correct your friends if they say things like that? </a:t>
            </a:r>
          </a:p>
          <a:p>
            <a:pPr>
              <a:spcAft>
                <a:spcPts val="1200"/>
              </a:spcAft>
            </a:pPr>
            <a:r>
              <a:rPr lang="en-US" sz="2400" dirty="0" smtClean="0"/>
              <a:t>Check in with people that might be affected.</a:t>
            </a:r>
          </a:p>
          <a:p>
            <a:pPr lvl="1">
              <a:spcAft>
                <a:spcPts val="1200"/>
              </a:spcAft>
            </a:pPr>
            <a:r>
              <a:rPr lang="en-US" sz="2400" dirty="0" smtClean="0"/>
              <a:t>Asking someone how they are or asking what you can do to help. </a:t>
            </a:r>
          </a:p>
        </p:txBody>
      </p:sp>
    </p:spTree>
    <p:extLst>
      <p:ext uri="{BB962C8B-B14F-4D97-AF65-F5344CB8AC3E}">
        <p14:creationId xmlns:p14="http://schemas.microsoft.com/office/powerpoint/2010/main" val="2020311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Introduction	</a:t>
            </a:r>
            <a:endParaRPr lang="en-US" sz="2800" dirty="0"/>
          </a:p>
        </p:txBody>
      </p:sp>
      <p:sp>
        <p:nvSpPr>
          <p:cNvPr id="3" name="Content Placeholder 2"/>
          <p:cNvSpPr>
            <a:spLocks noGrp="1"/>
          </p:cNvSpPr>
          <p:nvPr>
            <p:ph idx="1"/>
          </p:nvPr>
        </p:nvSpPr>
        <p:spPr/>
        <p:txBody>
          <a:bodyPr>
            <a:normAutofit/>
          </a:bodyPr>
          <a:lstStyle/>
          <a:p>
            <a:r>
              <a:rPr lang="en-US" sz="2400" dirty="0" smtClean="0"/>
              <a:t>In this presentation we are going to define what bullying is and unpack the gendered language that is used in your day to day life.</a:t>
            </a:r>
          </a:p>
          <a:p>
            <a:endParaRPr lang="en-US" sz="2400" dirty="0" smtClean="0"/>
          </a:p>
          <a:p>
            <a:r>
              <a:rPr lang="en-US" sz="2400" dirty="0" smtClean="0"/>
              <a:t>We will see how bullying and being bullied can </a:t>
            </a:r>
            <a:r>
              <a:rPr lang="en-US" sz="2400" dirty="0"/>
              <a:t>a</a:t>
            </a:r>
            <a:r>
              <a:rPr lang="en-US" sz="2400" dirty="0" smtClean="0"/>
              <a:t>ffect you long term.</a:t>
            </a:r>
          </a:p>
          <a:p>
            <a:pPr marL="0" indent="0">
              <a:buNone/>
            </a:pPr>
            <a:endParaRPr lang="en-US" sz="2400" dirty="0" smtClean="0"/>
          </a:p>
          <a:p>
            <a:r>
              <a:rPr lang="en-US" sz="2400" dirty="0" smtClean="0"/>
              <a:t>We will also look at some steps you can take to build empathy and be an active bystander when you see bullying occurring.</a:t>
            </a:r>
            <a:endParaRPr lang="en-US" sz="2400" dirty="0"/>
          </a:p>
        </p:txBody>
      </p:sp>
    </p:spTree>
    <p:extLst>
      <p:ext uri="{BB962C8B-B14F-4D97-AF65-F5344CB8AC3E}">
        <p14:creationId xmlns:p14="http://schemas.microsoft.com/office/powerpoint/2010/main" val="319579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Group Agreements</a:t>
            </a:r>
            <a:endParaRPr lang="en-US" sz="2800" dirty="0"/>
          </a:p>
        </p:txBody>
      </p:sp>
      <p:sp>
        <p:nvSpPr>
          <p:cNvPr id="3" name="Content Placeholder 2"/>
          <p:cNvSpPr>
            <a:spLocks noGrp="1"/>
          </p:cNvSpPr>
          <p:nvPr>
            <p:ph idx="1"/>
          </p:nvPr>
        </p:nvSpPr>
        <p:spPr/>
        <p:txBody>
          <a:bodyPr>
            <a:normAutofit/>
          </a:bodyPr>
          <a:lstStyle/>
          <a:p>
            <a:r>
              <a:rPr lang="en-US" sz="2400" dirty="0" smtClean="0"/>
              <a:t>Be respectful.</a:t>
            </a:r>
          </a:p>
          <a:p>
            <a:endParaRPr lang="en-US" sz="2400" dirty="0"/>
          </a:p>
          <a:p>
            <a:r>
              <a:rPr lang="en-US" sz="2400" dirty="0" smtClean="0"/>
              <a:t>All questions are welcome.</a:t>
            </a:r>
          </a:p>
          <a:p>
            <a:endParaRPr lang="en-US" sz="2400" dirty="0"/>
          </a:p>
          <a:p>
            <a:r>
              <a:rPr lang="en-US" sz="2400" dirty="0" smtClean="0"/>
              <a:t>Safe space.</a:t>
            </a:r>
            <a:endParaRPr lang="en-US" sz="2400" dirty="0"/>
          </a:p>
        </p:txBody>
      </p:sp>
    </p:spTree>
    <p:extLst>
      <p:ext uri="{BB962C8B-B14F-4D97-AF65-F5344CB8AC3E}">
        <p14:creationId xmlns:p14="http://schemas.microsoft.com/office/powerpoint/2010/main" val="176820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80185"/>
            <a:ext cx="8229600" cy="4445978"/>
          </a:xfrm>
        </p:spPr>
        <p:txBody>
          <a:bodyPr>
            <a:normAutofit/>
          </a:bodyPr>
          <a:lstStyle/>
          <a:p>
            <a:endParaRPr lang="en-US" sz="1800" b="1" dirty="0"/>
          </a:p>
          <a:p>
            <a:pPr marL="457200" lvl="1" indent="0">
              <a:buNone/>
            </a:pPr>
            <a:r>
              <a:rPr lang="en-US" sz="2400" dirty="0" smtClean="0"/>
              <a:t>An </a:t>
            </a:r>
            <a:r>
              <a:rPr lang="en-US" sz="2400" dirty="0"/>
              <a:t>act of intentionally inflicting injury or discomfort upon another person (through physical contact, through words or in other ways) repeatedly and over time for the purpose of intimidation and/or control. </a:t>
            </a:r>
          </a:p>
          <a:p>
            <a:pPr marL="0" indent="0">
              <a:buNone/>
            </a:pPr>
            <a:endParaRPr lang="en-US" sz="1800" dirty="0"/>
          </a:p>
        </p:txBody>
      </p:sp>
      <p:sp>
        <p:nvSpPr>
          <p:cNvPr id="4" name="Title 1"/>
          <p:cNvSpPr>
            <a:spLocks noGrp="1"/>
          </p:cNvSpPr>
          <p:nvPr>
            <p:ph type="title"/>
          </p:nvPr>
        </p:nvSpPr>
        <p:spPr>
          <a:xfrm>
            <a:off x="457200" y="274638"/>
            <a:ext cx="8229600" cy="1143000"/>
          </a:xfrm>
        </p:spPr>
        <p:txBody>
          <a:bodyPr>
            <a:normAutofit/>
          </a:bodyPr>
          <a:lstStyle/>
          <a:p>
            <a:pPr algn="l"/>
            <a:r>
              <a:rPr lang="en-US" sz="2800" dirty="0" smtClean="0"/>
              <a:t>Bullying</a:t>
            </a:r>
            <a:endParaRPr lang="en-US" sz="2800" dirty="0"/>
          </a:p>
        </p:txBody>
      </p:sp>
    </p:spTree>
    <p:extLst>
      <p:ext uri="{BB962C8B-B14F-4D97-AF65-F5344CB8AC3E}">
        <p14:creationId xmlns:p14="http://schemas.microsoft.com/office/powerpoint/2010/main" val="3664831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Gender Based Bullying</a:t>
            </a:r>
          </a:p>
        </p:txBody>
      </p:sp>
      <p:sp>
        <p:nvSpPr>
          <p:cNvPr id="3" name="Content Placeholder 2"/>
          <p:cNvSpPr>
            <a:spLocks noGrp="1"/>
          </p:cNvSpPr>
          <p:nvPr>
            <p:ph idx="1"/>
          </p:nvPr>
        </p:nvSpPr>
        <p:spPr/>
        <p:txBody>
          <a:bodyPr>
            <a:normAutofit/>
          </a:bodyPr>
          <a:lstStyle/>
          <a:p>
            <a:r>
              <a:rPr lang="en-US" sz="2400" dirty="0" smtClean="0"/>
              <a:t>Homophobic teasing</a:t>
            </a:r>
          </a:p>
          <a:p>
            <a:endParaRPr lang="en-US" sz="2400" dirty="0"/>
          </a:p>
          <a:p>
            <a:r>
              <a:rPr lang="en-US" sz="2400" dirty="0" smtClean="0"/>
              <a:t>Using gendered language to call someone weak or scared</a:t>
            </a:r>
          </a:p>
        </p:txBody>
      </p:sp>
    </p:spTree>
    <p:extLst>
      <p:ext uri="{BB962C8B-B14F-4D97-AF65-F5344CB8AC3E}">
        <p14:creationId xmlns:p14="http://schemas.microsoft.com/office/powerpoint/2010/main" val="1404403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t>Homophobic Teasing: </a:t>
            </a:r>
          </a:p>
        </p:txBody>
      </p:sp>
      <p:sp>
        <p:nvSpPr>
          <p:cNvPr id="3" name="Content Placeholder 2"/>
          <p:cNvSpPr>
            <a:spLocks noGrp="1"/>
          </p:cNvSpPr>
          <p:nvPr>
            <p:ph idx="1"/>
          </p:nvPr>
        </p:nvSpPr>
        <p:spPr/>
        <p:txBody>
          <a:bodyPr>
            <a:normAutofit/>
          </a:bodyPr>
          <a:lstStyle/>
          <a:p>
            <a:pPr marL="0" indent="0">
              <a:buNone/>
            </a:pPr>
            <a:r>
              <a:rPr lang="en-US" sz="2400" dirty="0" smtClean="0"/>
              <a:t>Negative </a:t>
            </a:r>
            <a:r>
              <a:rPr lang="en-US" sz="2400" dirty="0"/>
              <a:t>attitudes and </a:t>
            </a:r>
            <a:r>
              <a:rPr lang="en-US" sz="2400" dirty="0" smtClean="0"/>
              <a:t>behaviors </a:t>
            </a:r>
            <a:r>
              <a:rPr lang="en-US" sz="2400" dirty="0"/>
              <a:t>directed toward individuals who identify </a:t>
            </a:r>
            <a:r>
              <a:rPr lang="en-US" sz="2400" dirty="0" smtClean="0"/>
              <a:t>as, </a:t>
            </a:r>
            <a:r>
              <a:rPr lang="en-US" sz="2400" dirty="0"/>
              <a:t>or are perceived to </a:t>
            </a:r>
            <a:r>
              <a:rPr lang="en-US" sz="2400" dirty="0" smtClean="0"/>
              <a:t>be, </a:t>
            </a:r>
            <a:r>
              <a:rPr lang="en-US" sz="2400" dirty="0"/>
              <a:t>lesbian, gay, bisexual, or </a:t>
            </a:r>
            <a:r>
              <a:rPr lang="en-US" sz="2400" dirty="0" smtClean="0"/>
              <a:t>transgender.</a:t>
            </a:r>
          </a:p>
          <a:p>
            <a:endParaRPr lang="en-US" sz="1800" dirty="0"/>
          </a:p>
          <a:p>
            <a:endParaRPr lang="en-US" sz="1800" dirty="0" smtClean="0"/>
          </a:p>
        </p:txBody>
      </p:sp>
    </p:spTree>
    <p:extLst>
      <p:ext uri="{BB962C8B-B14F-4D97-AF65-F5344CB8AC3E}">
        <p14:creationId xmlns:p14="http://schemas.microsoft.com/office/powerpoint/2010/main" val="3788654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Impact of Language</a:t>
            </a:r>
            <a:endParaRPr lang="en-US" sz="2800" dirty="0"/>
          </a:p>
        </p:txBody>
      </p:sp>
      <p:sp>
        <p:nvSpPr>
          <p:cNvPr id="3" name="Content Placeholder 2"/>
          <p:cNvSpPr>
            <a:spLocks noGrp="1"/>
          </p:cNvSpPr>
          <p:nvPr>
            <p:ph idx="1"/>
          </p:nvPr>
        </p:nvSpPr>
        <p:spPr/>
        <p:txBody>
          <a:bodyPr>
            <a:normAutofit/>
          </a:bodyPr>
          <a:lstStyle/>
          <a:p>
            <a:pPr marL="0" indent="0">
              <a:buNone/>
            </a:pPr>
            <a:r>
              <a:rPr lang="en-US" sz="2400" b="1" dirty="0" smtClean="0"/>
              <a:t>“That’s so gay”</a:t>
            </a:r>
          </a:p>
          <a:p>
            <a:pPr marL="0" indent="0">
              <a:buNone/>
            </a:pPr>
            <a:endParaRPr lang="en-US" sz="2400" dirty="0"/>
          </a:p>
          <a:p>
            <a:pPr marL="0" indent="0">
              <a:buNone/>
            </a:pPr>
            <a:r>
              <a:rPr lang="en-US" sz="2400" dirty="0" smtClean="0"/>
              <a:t>What does this mean in this context?</a:t>
            </a:r>
          </a:p>
          <a:p>
            <a:pPr marL="0" indent="0">
              <a:buNone/>
            </a:pPr>
            <a:r>
              <a:rPr lang="en-US" sz="2400" dirty="0" smtClean="0"/>
              <a:t>How </a:t>
            </a:r>
            <a:r>
              <a:rPr lang="en-US" sz="2400" dirty="0"/>
              <a:t>is </a:t>
            </a:r>
            <a:r>
              <a:rPr lang="en-US" sz="2400" dirty="0" smtClean="0"/>
              <a:t>this </a:t>
            </a:r>
            <a:r>
              <a:rPr lang="en-US" sz="2400" dirty="0"/>
              <a:t>a harmful analogy to make? </a:t>
            </a:r>
            <a:endParaRPr lang="en-US" sz="2400" dirty="0" smtClean="0"/>
          </a:p>
          <a:p>
            <a:pPr marL="0" indent="0">
              <a:buNone/>
            </a:pPr>
            <a:endParaRPr lang="en-US" sz="2400" b="1" dirty="0"/>
          </a:p>
          <a:p>
            <a:pPr marL="0" indent="0">
              <a:buNone/>
            </a:pPr>
            <a:r>
              <a:rPr lang="en-US" sz="2400" b="1" dirty="0" smtClean="0"/>
              <a:t>“No homo”</a:t>
            </a:r>
          </a:p>
          <a:p>
            <a:pPr marL="0" indent="0">
              <a:buNone/>
            </a:pPr>
            <a:endParaRPr lang="en-US" sz="2400" dirty="0"/>
          </a:p>
          <a:p>
            <a:pPr marL="0" indent="0">
              <a:buNone/>
            </a:pPr>
            <a:r>
              <a:rPr lang="en-US" sz="2400" dirty="0" smtClean="0"/>
              <a:t>Why do you think people say this</a:t>
            </a:r>
            <a:r>
              <a:rPr lang="en-US" sz="2400" dirty="0"/>
              <a:t>? How is </a:t>
            </a:r>
            <a:r>
              <a:rPr lang="en-US" sz="2400" dirty="0" smtClean="0"/>
              <a:t>this </a:t>
            </a:r>
            <a:r>
              <a:rPr lang="en-US" sz="2400" dirty="0"/>
              <a:t>a harmful analogy to make? </a:t>
            </a:r>
          </a:p>
          <a:p>
            <a:pPr lvl="2"/>
            <a:endParaRPr lang="en-US" sz="1800" dirty="0" smtClean="0"/>
          </a:p>
          <a:p>
            <a:pPr marL="0" indent="0">
              <a:buNone/>
            </a:pPr>
            <a:endParaRPr lang="en-US" sz="1800" dirty="0"/>
          </a:p>
        </p:txBody>
      </p:sp>
    </p:spTree>
    <p:extLst>
      <p:ext uri="{BB962C8B-B14F-4D97-AF65-F5344CB8AC3E}">
        <p14:creationId xmlns:p14="http://schemas.microsoft.com/office/powerpoint/2010/main" val="41125174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p:cTn id="1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Effects of Bullying</a:t>
            </a:r>
            <a:endParaRPr lang="en-US" sz="2800" dirty="0"/>
          </a:p>
        </p:txBody>
      </p:sp>
      <p:sp>
        <p:nvSpPr>
          <p:cNvPr id="3" name="Content Placeholder 2"/>
          <p:cNvSpPr>
            <a:spLocks noGrp="1"/>
          </p:cNvSpPr>
          <p:nvPr>
            <p:ph idx="1"/>
          </p:nvPr>
        </p:nvSpPr>
        <p:spPr/>
        <p:txBody>
          <a:bodyPr>
            <a:normAutofit fontScale="62500" lnSpcReduction="20000"/>
          </a:bodyPr>
          <a:lstStyle/>
          <a:p>
            <a:pPr marL="0" indent="0">
              <a:buNone/>
            </a:pPr>
            <a:endParaRPr lang="en-US" sz="3800" dirty="0"/>
          </a:p>
          <a:p>
            <a:pPr marL="0" indent="0">
              <a:buNone/>
            </a:pPr>
            <a:r>
              <a:rPr lang="en-US" sz="3800" dirty="0" smtClean="0"/>
              <a:t>How does bullying based on gender and sexual orientation stereotypes affect us?</a:t>
            </a:r>
          </a:p>
          <a:p>
            <a:pPr marL="0" indent="0">
              <a:buNone/>
            </a:pPr>
            <a:endParaRPr lang="en-US" sz="3800" dirty="0" smtClean="0"/>
          </a:p>
          <a:p>
            <a:r>
              <a:rPr lang="en-US" sz="3800" dirty="0" smtClean="0"/>
              <a:t>It limits people’s ability to be themselves!</a:t>
            </a:r>
          </a:p>
          <a:p>
            <a:pPr lvl="1"/>
            <a:r>
              <a:rPr lang="en-US" sz="3800" dirty="0" smtClean="0"/>
              <a:t>How would you feel if a common slur had something to do with you? </a:t>
            </a:r>
          </a:p>
          <a:p>
            <a:pPr lvl="1"/>
            <a:r>
              <a:rPr lang="en-US" sz="3800" dirty="0" smtClean="0"/>
              <a:t>How do you feel when you hear someone making fun of you or people like you and no one questions them? </a:t>
            </a:r>
          </a:p>
          <a:p>
            <a:pPr lvl="1"/>
            <a:r>
              <a:rPr lang="en-US" sz="3800" dirty="0" smtClean="0"/>
              <a:t>How do you imagine you would feel if this happened to you? </a:t>
            </a:r>
          </a:p>
          <a:p>
            <a:pPr marL="457200" lvl="1" indent="0">
              <a:buNone/>
            </a:pPr>
            <a:endParaRPr lang="en-US" sz="1800" dirty="0" smtClean="0"/>
          </a:p>
          <a:p>
            <a:pPr marL="0" indent="0">
              <a:buNone/>
            </a:pPr>
            <a:endParaRPr lang="en-US" sz="1800" dirty="0"/>
          </a:p>
          <a:p>
            <a:pPr marL="0" indent="0">
              <a:buNone/>
            </a:pPr>
            <a:endParaRPr lang="en-US" sz="1800" dirty="0" smtClean="0"/>
          </a:p>
          <a:p>
            <a:pPr marL="0" indent="0">
              <a:buNone/>
            </a:pPr>
            <a:r>
              <a:rPr lang="en-US" sz="1800" dirty="0"/>
              <a:t>	</a:t>
            </a:r>
            <a:r>
              <a:rPr lang="en-US" sz="1800" dirty="0" smtClean="0"/>
              <a:t>	</a:t>
            </a:r>
            <a:endParaRPr lang="en-US" sz="1800" dirty="0"/>
          </a:p>
        </p:txBody>
      </p:sp>
    </p:spTree>
    <p:extLst>
      <p:ext uri="{BB962C8B-B14F-4D97-AF65-F5344CB8AC3E}">
        <p14:creationId xmlns:p14="http://schemas.microsoft.com/office/powerpoint/2010/main" val="97995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4" end="4"/>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p:cTn id="1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5" end="5"/>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Let’s Talk About…</a:t>
            </a:r>
            <a:endParaRPr lang="en-US" sz="2800" dirty="0"/>
          </a:p>
        </p:txBody>
      </p:sp>
      <p:sp>
        <p:nvSpPr>
          <p:cNvPr id="3" name="Content Placeholder 2"/>
          <p:cNvSpPr>
            <a:spLocks noGrp="1"/>
          </p:cNvSpPr>
          <p:nvPr>
            <p:ph idx="1"/>
          </p:nvPr>
        </p:nvSpPr>
        <p:spPr/>
        <p:txBody>
          <a:bodyPr>
            <a:normAutofit/>
          </a:bodyPr>
          <a:lstStyle/>
          <a:p>
            <a:pPr>
              <a:spcBef>
                <a:spcPts val="0"/>
              </a:spcBef>
              <a:spcAft>
                <a:spcPts val="1200"/>
              </a:spcAft>
            </a:pPr>
            <a:r>
              <a:rPr lang="en-US" sz="2400" dirty="0" smtClean="0"/>
              <a:t>Why do you think people call each other names or make fun of people based on gender or sexual orientation?</a:t>
            </a:r>
          </a:p>
          <a:p>
            <a:pPr marL="0" indent="0">
              <a:spcBef>
                <a:spcPts val="0"/>
              </a:spcBef>
              <a:spcAft>
                <a:spcPts val="1200"/>
              </a:spcAft>
              <a:buNone/>
            </a:pPr>
            <a:endParaRPr lang="en-US" sz="2400" dirty="0"/>
          </a:p>
          <a:p>
            <a:pPr>
              <a:spcBef>
                <a:spcPts val="0"/>
              </a:spcBef>
              <a:spcAft>
                <a:spcPts val="1200"/>
              </a:spcAft>
            </a:pPr>
            <a:r>
              <a:rPr lang="en-US" sz="2400" dirty="0" smtClean="0"/>
              <a:t>What other things do people make fun of that can be hurtful? </a:t>
            </a:r>
          </a:p>
          <a:p>
            <a:pPr marL="0" indent="0">
              <a:spcBef>
                <a:spcPts val="0"/>
              </a:spcBef>
              <a:spcAft>
                <a:spcPts val="1200"/>
              </a:spcAft>
              <a:buNone/>
            </a:pPr>
            <a:endParaRPr lang="en-US" sz="2400" dirty="0"/>
          </a:p>
          <a:p>
            <a:pPr>
              <a:spcBef>
                <a:spcPts val="0"/>
              </a:spcBef>
              <a:spcAft>
                <a:spcPts val="1200"/>
              </a:spcAft>
            </a:pPr>
            <a:r>
              <a:rPr lang="en-US" sz="2400" dirty="0" smtClean="0"/>
              <a:t>Do you think that people regret hurting people when they are older? </a:t>
            </a:r>
          </a:p>
          <a:p>
            <a:pPr>
              <a:spcBef>
                <a:spcPts val="0"/>
              </a:spcBef>
              <a:spcAft>
                <a:spcPts val="1200"/>
              </a:spcAft>
            </a:pPr>
            <a:endParaRPr lang="en-US" sz="1800" dirty="0" smtClean="0"/>
          </a:p>
          <a:p>
            <a:pPr>
              <a:spcBef>
                <a:spcPts val="0"/>
              </a:spcBef>
              <a:spcAft>
                <a:spcPts val="1200"/>
              </a:spcAft>
            </a:pPr>
            <a:endParaRPr lang="en-US" sz="1800" dirty="0" smtClean="0"/>
          </a:p>
        </p:txBody>
      </p:sp>
    </p:spTree>
    <p:extLst>
      <p:ext uri="{BB962C8B-B14F-4D97-AF65-F5344CB8AC3E}">
        <p14:creationId xmlns:p14="http://schemas.microsoft.com/office/powerpoint/2010/main" val="3849618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8982</TotalTime>
  <Words>2632</Words>
  <Application>Microsoft Office PowerPoint</Application>
  <PresentationFormat>On-screen Show (4:3)</PresentationFormat>
  <Paragraphs>265</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Let’s Talk About…  Gender Based Bullying</vt:lpstr>
      <vt:lpstr>Introduction </vt:lpstr>
      <vt:lpstr>Group Agreements</vt:lpstr>
      <vt:lpstr>Bullying</vt:lpstr>
      <vt:lpstr>Gender Based Bullying</vt:lpstr>
      <vt:lpstr>Homophobic Teasing: </vt:lpstr>
      <vt:lpstr>Impact of Language</vt:lpstr>
      <vt:lpstr>Effects of Bullying</vt:lpstr>
      <vt:lpstr>Let’s Talk About…</vt:lpstr>
      <vt:lpstr>Bullying &amp; Sexual Harassment</vt:lpstr>
      <vt:lpstr> ‘You… Like a Girl’ Activity   </vt:lpstr>
      <vt:lpstr>“Straightlaced”</vt:lpstr>
      <vt:lpstr>Washington State Protections</vt:lpstr>
      <vt:lpstr>Your Rights!</vt:lpstr>
      <vt:lpstr>How can you help?</vt:lpstr>
    </vt:vector>
  </TitlesOfParts>
  <Company>The Olympia Food Coop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dc:title>
  <dc:creator>Kendra Woolfe</dc:creator>
  <cp:lastModifiedBy>Michelle Dixon-Wall</cp:lastModifiedBy>
  <cp:revision>83</cp:revision>
  <dcterms:created xsi:type="dcterms:W3CDTF">2016-05-23T20:24:21Z</dcterms:created>
  <dcterms:modified xsi:type="dcterms:W3CDTF">2016-06-28T21:19:47Z</dcterms:modified>
</cp:coreProperties>
</file>