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9" r:id="rId23"/>
    <p:sldId id="277" r:id="rId24"/>
    <p:sldId id="278" r:id="rId2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574" autoAdjust="0"/>
  </p:normalViewPr>
  <p:slideViewPr>
    <p:cSldViewPr>
      <p:cViewPr>
        <p:scale>
          <a:sx n="100" d="100"/>
          <a:sy n="100" d="100"/>
        </p:scale>
        <p:origin x="-1908" y="-360"/>
      </p:cViewPr>
      <p:guideLst>
        <p:guide orient="horz" pos="1620"/>
        <p:guide pos="2880"/>
      </p:guideLst>
    </p:cSldViewPr>
  </p:slideViewPr>
  <p:notesTextViewPr>
    <p:cViewPr>
      <p:scale>
        <a:sx n="1" d="1"/>
        <a:sy n="1" d="1"/>
      </p:scale>
      <p:origin x="0" y="162"/>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70779137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www.pewinternet.org/2009/12/15/teens-and-sexting/" TargetMode="External"/><Relationship Id="rId3" Type="http://schemas.openxmlformats.org/officeDocument/2006/relationships/hyperlink" Target="https://www.ncjrs.gov/pdffiles1/ojjdp/grants/244001.pdf" TargetMode="External"/><Relationship Id="rId7" Type="http://schemas.openxmlformats.org/officeDocument/2006/relationships/hyperlink" Target="http://www.pewinternet.org/online-romance/" TargetMode="External"/><Relationship Id="rId2" Type="http://schemas.openxmlformats.org/officeDocument/2006/relationships/slide" Target="../slides/slide1.xml"/><Relationship Id="rId1" Type="http://schemas.openxmlformats.org/officeDocument/2006/relationships/notesMaster" Target="../notesMasters/notesMaster1.xml"/><Relationship Id="rId6" Type="http://schemas.openxmlformats.org/officeDocument/2006/relationships/hyperlink" Target="http://www.cox.com/wcm/en/aboutus/datasheet/takecharge/2009-teen-survey.pdf" TargetMode="External"/><Relationship Id="rId11" Type="http://schemas.openxmlformats.org/officeDocument/2006/relationships/hyperlink" Target="https://thenationalcampaign.org/sites/default/files/resource-primary-download/sex_and_tech_summary.pdf" TargetMode="External"/><Relationship Id="rId5" Type="http://schemas.openxmlformats.org/officeDocument/2006/relationships/hyperlink" Target="http://www.athinline.org/pdfs/MTV-AP_2011_Research_Study-Exec_Summary.pdf" TargetMode="External"/><Relationship Id="rId10" Type="http://schemas.openxmlformats.org/officeDocument/2006/relationships/hyperlink" Target="http://www.urban.org/research/publication/technology-teen-dating-violence-and-abuse-and-bullying" TargetMode="External"/><Relationship Id="rId4" Type="http://schemas.openxmlformats.org/officeDocument/2006/relationships/hyperlink" Target="https://www.commonsensemedia.org/educators/scope-and-sequence" TargetMode="External"/><Relationship Id="rId9" Type="http://schemas.openxmlformats.org/officeDocument/2006/relationships/hyperlink" Target="http://www.pewinternet.org/2012/11/30/part-v-cell-phone-usage/" TargetMode="Externa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cox.com/wcm/en/aboutus/datasheet/takecharge/2009-teen-survey.pdf"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https://thenationalcampaign.org/sites/default/files/resource-primary-download/sex_and_tech_summary.pdf" TargetMode="External"/><Relationship Id="rId5" Type="http://schemas.openxmlformats.org/officeDocument/2006/relationships/hyperlink" Target="http://www.athinline.org/pdfs/MTV-AP_2011_Research_Study-Exec_Summary.pdf" TargetMode="External"/><Relationship Id="rId4" Type="http://schemas.openxmlformats.org/officeDocument/2006/relationships/hyperlink" Target="http://www.pewinternet.org/2012/11/30/part-v-cell-phone-usage/"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cox.com/wcm/en/aboutus/datasheet/takecharge/2009-teen-survey.pdf" TargetMode="External"/><Relationship Id="rId7" Type="http://schemas.openxmlformats.org/officeDocument/2006/relationships/hyperlink" Target="http://www.urban.org/research/publication/technology-teen-dating-violence-and-abuse-and-bullying"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www.pewinternet.org/2012/11/30/part-v-cell-phone-usage/" TargetMode="External"/><Relationship Id="rId5" Type="http://schemas.openxmlformats.org/officeDocument/2006/relationships/hyperlink" Target="http://www.athinline.org/pdfs/MTV-AP_2011_Research_Study-Exec_Summary.pdf" TargetMode="External"/><Relationship Id="rId4" Type="http://schemas.openxmlformats.org/officeDocument/2006/relationships/hyperlink" Target="https://thenationalcampaign.org/sites/default/files/resource-primary-download/sex_and_tech_summary.pdf" TargetMode="Externa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ncjrs.gov/pdffiles1/ojjdp/grants/244001.pdf"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www.cox.com/wcm/en/aboutus/datasheet/takecharge/2009-teen-survey.pdf" TargetMode="Externa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www.athinline.org/pdfs/MTV-AP_2011_Research_Study-Exec_Summary.pdf" TargetMode="External"/><Relationship Id="rId5" Type="http://schemas.openxmlformats.org/officeDocument/2006/relationships/hyperlink" Target="http://www.urban.org/research/publication/technology-teen-dating-violence-and-abuse-and-bullying" TargetMode="External"/><Relationship Id="rId4" Type="http://schemas.openxmlformats.org/officeDocument/2006/relationships/hyperlink" Target="https://thenationalcampaign.org/sites/default/files/resource-primary-download/sex_and_tech_summary.pdf" TargetMode="Externa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ncjrs.gov/pdffiles1/ojjdp/grants/244001.pdf"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cox.com/wcm/en/aboutus/datasheet/takecharge/2009-teen-survey.pdf"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www.athinline.org/pdfs/MTV-AP_2011_Research_Study-Exec_Summary.pdf" TargetMode="External"/><Relationship Id="rId7" Type="http://schemas.openxmlformats.org/officeDocument/2006/relationships/hyperlink" Target="http://www.cox.com/wcm/en/aboutus/datasheet/takecharge/2009-teen-survey.pdf" TargetMode="External"/><Relationship Id="rId2" Type="http://schemas.openxmlformats.org/officeDocument/2006/relationships/slide" Target="../slides/slide16.xml"/><Relationship Id="rId1" Type="http://schemas.openxmlformats.org/officeDocument/2006/relationships/notesMaster" Target="../notesMasters/notesMaster1.xml"/><Relationship Id="rId6" Type="http://schemas.openxmlformats.org/officeDocument/2006/relationships/hyperlink" Target="http://www.pewinternet.org/2012/11/30/part-v-cell-phone-usage/" TargetMode="External"/><Relationship Id="rId5" Type="http://schemas.openxmlformats.org/officeDocument/2006/relationships/hyperlink" Target="http://www.pewinternet.org/2009/12/15/teens-and-sexting/" TargetMode="External"/><Relationship Id="rId4" Type="http://schemas.openxmlformats.org/officeDocument/2006/relationships/hyperlink" Target="https://thenationalcampaign.org/sites/default/files/resource-primary-download/sex_and_tech_summary.pdf" TargetMode="Externa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ncjrs.gov/pdffiles1/ojjdp/grants/244001.pdf"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www.ncjrs.gov/pdffiles1/ojjdp/grants/244001.pdf"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www.ncjrs.gov/pdffiles1/ojjdp/grants/244001.pdf"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pewinternet.org/2015/04/09/teens-social-media-technology-2015/" TargetMode="External"/><Relationship Id="rId2" Type="http://schemas.openxmlformats.org/officeDocument/2006/relationships/slide" Target="../slides/slide2.xml"/><Relationship Id="rId1" Type="http://schemas.openxmlformats.org/officeDocument/2006/relationships/notesMaster" Target="../notesMasters/notesMaster1.xml"/><Relationship Id="rId5" Type="http://schemas.openxmlformats.org/officeDocument/2006/relationships/hyperlink" Target="http://www.loveisrespect.org/resources/dating-violence-statistics/" TargetMode="External"/><Relationship Id="rId4" Type="http://schemas.openxmlformats.org/officeDocument/2006/relationships/hyperlink" Target="http://www.pewinternet.org/online-romance/" TargetMode="Externa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www.ncjrs.gov/pdffiles1/ojjdp/grants/244001.pdf"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www.ncjrs.gov/pdffiles1/ojjdp/grants/244001.pdf"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www.100conversations.org/" TargetMode="External"/><Relationship Id="rId2" Type="http://schemas.openxmlformats.org/officeDocument/2006/relationships/slide" Target="../slides/slide24.xml"/><Relationship Id="rId1" Type="http://schemas.openxmlformats.org/officeDocument/2006/relationships/notesMaster" Target="../notesMasters/notesMaster1.xml"/><Relationship Id="rId5" Type="http://schemas.openxmlformats.org/officeDocument/2006/relationships/hyperlink" Target="http://mediasmarts.ca/tipsheet/talking-your-kids-about-sexting-%E2%80%94-tip-sheet" TargetMode="External"/><Relationship Id="rId4" Type="http://schemas.openxmlformats.org/officeDocument/2006/relationships/hyperlink" Target="http://www.netsmartz.org/Sexting" TargetMode="Externa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ncjrs.gov/pdffiles1/ojjdp/grants/244001.pdf"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ncjrs.gov/pdffiles1/ojjdp/grants/244001.pdf"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ncjrs.gov/pdffiles1/ojjdp/grants/244001.pdf"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fox-business.com/personal-finance/2011/08/18/sexting-tops-parents-back-to-school-worries"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ncjrs.gov/pdffiles1/ojjdp/grants/244001.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lnSpc>
                <a:spcPct val="120000"/>
              </a:lnSpc>
              <a:spcBef>
                <a:spcPts val="0"/>
              </a:spcBef>
              <a:buClr>
                <a:schemeClr val="dk1"/>
              </a:buClr>
              <a:buSzPct val="100000"/>
              <a:buFont typeface="Arial"/>
              <a:buNone/>
            </a:pPr>
            <a:r>
              <a:rPr lang="en" dirty="0"/>
              <a:t>If these slides are part of a longer presentation, then you can turn this slide off, or use it just to start this section. Additionally, there are a large number of slides that are quotes from </a:t>
            </a:r>
            <a:r>
              <a:rPr lang="en" dirty="0">
                <a:solidFill>
                  <a:schemeClr val="dk1"/>
                </a:solidFill>
              </a:rPr>
              <a:t>Building a Prevention Framework to Address Teen “Sexting” Behaviors </a:t>
            </a:r>
            <a:r>
              <a:rPr lang="en" u="sng" dirty="0">
                <a:solidFill>
                  <a:schemeClr val="accent5"/>
                </a:solidFill>
                <a:hlinkClick r:id="rId3"/>
              </a:rPr>
              <a:t>https://www.ncjrs.gov/pdffiles1/ojjdp/grants/244001.pdf</a:t>
            </a:r>
            <a:r>
              <a:rPr lang="en" dirty="0"/>
              <a:t>. You may choose to turn off some or all of these slides based on the timeframe you have for the presentation and your audience.</a:t>
            </a:r>
          </a:p>
          <a:p>
            <a:pPr lvl="0" rtl="0">
              <a:lnSpc>
                <a:spcPct val="120000"/>
              </a:lnSpc>
              <a:spcBef>
                <a:spcPts val="0"/>
              </a:spcBef>
              <a:buClr>
                <a:schemeClr val="dk1"/>
              </a:buClr>
              <a:buSzPct val="100000"/>
              <a:buFont typeface="Arial"/>
              <a:buNone/>
            </a:pPr>
            <a:endParaRPr dirty="0"/>
          </a:p>
          <a:p>
            <a:pPr lvl="0">
              <a:lnSpc>
                <a:spcPct val="120000"/>
              </a:lnSpc>
              <a:spcBef>
                <a:spcPts val="0"/>
              </a:spcBef>
              <a:buClr>
                <a:schemeClr val="dk1"/>
              </a:buClr>
              <a:buSzPct val="100000"/>
              <a:buFont typeface="Arial"/>
              <a:buNone/>
            </a:pPr>
            <a:r>
              <a:rPr lang="en" dirty="0"/>
              <a:t>Most of these slides are for both </a:t>
            </a:r>
            <a:r>
              <a:rPr lang="en-US" dirty="0" smtClean="0"/>
              <a:t>caregivers</a:t>
            </a:r>
            <a:r>
              <a:rPr lang="en" dirty="0" smtClean="0"/>
              <a:t> </a:t>
            </a:r>
            <a:r>
              <a:rPr lang="en" dirty="0"/>
              <a:t>and educators. Some slides are designed solely for either </a:t>
            </a:r>
            <a:r>
              <a:rPr lang="en-US" dirty="0" smtClean="0"/>
              <a:t>caregivers</a:t>
            </a:r>
            <a:r>
              <a:rPr lang="en" dirty="0" smtClean="0"/>
              <a:t> </a:t>
            </a:r>
            <a:r>
              <a:rPr lang="en" dirty="0"/>
              <a:t>OR educators, so please feel free to turn on these slides as appropriate to your audience.</a:t>
            </a:r>
          </a:p>
          <a:p>
            <a:pPr lvl="0">
              <a:lnSpc>
                <a:spcPct val="115000"/>
              </a:lnSpc>
              <a:spcBef>
                <a:spcPts val="0"/>
              </a:spcBef>
              <a:buClr>
                <a:schemeClr val="dk1"/>
              </a:buClr>
              <a:buSzPct val="100000"/>
              <a:buFont typeface="Arial"/>
              <a:buNone/>
            </a:pPr>
            <a:endParaRPr dirty="0"/>
          </a:p>
          <a:p>
            <a:pPr lvl="0">
              <a:lnSpc>
                <a:spcPct val="120000"/>
              </a:lnSpc>
              <a:spcBef>
                <a:spcPts val="0"/>
              </a:spcBef>
              <a:buClr>
                <a:schemeClr val="dk1"/>
              </a:buClr>
              <a:buSzPct val="100000"/>
              <a:buFont typeface="Arial"/>
              <a:buNone/>
            </a:pPr>
            <a:r>
              <a:rPr lang="en" dirty="0"/>
              <a:t>Trainer Notes for these slides:</a:t>
            </a:r>
          </a:p>
          <a:p>
            <a:pPr marL="457200" lvl="0" indent="-317500">
              <a:lnSpc>
                <a:spcPct val="120000"/>
              </a:lnSpc>
              <a:spcBef>
                <a:spcPts val="0"/>
              </a:spcBef>
              <a:buClr>
                <a:schemeClr val="dk1"/>
              </a:buClr>
              <a:buSzPct val="127272"/>
            </a:pPr>
            <a:r>
              <a:rPr lang="en" dirty="0"/>
              <a:t>These slides have minimal formatting so that you can drop them into an existing presentation or slide format.</a:t>
            </a:r>
          </a:p>
          <a:p>
            <a:pPr marL="457200" lvl="0" indent="-317500">
              <a:lnSpc>
                <a:spcPct val="120000"/>
              </a:lnSpc>
              <a:spcBef>
                <a:spcPts val="0"/>
              </a:spcBef>
              <a:buClr>
                <a:schemeClr val="dk1"/>
              </a:buClr>
              <a:buSzPct val="127272"/>
            </a:pPr>
            <a:r>
              <a:rPr lang="en" dirty="0"/>
              <a:t>Feel free to adapt the language to your audience. The slides were informed by national studies that included focus groups of teens, and one that included focus groups of </a:t>
            </a:r>
            <a:r>
              <a:rPr lang="en-US" dirty="0" smtClean="0"/>
              <a:t>caregivers</a:t>
            </a:r>
            <a:r>
              <a:rPr lang="en" dirty="0" smtClean="0"/>
              <a:t> </a:t>
            </a:r>
            <a:r>
              <a:rPr lang="en" dirty="0"/>
              <a:t>and teachers. However, depending on the community you’re working with, you might know already that some words should be different. Please feel free to change them in the slides ahead of time, or just use the more tailored words in your verbal presentation.</a:t>
            </a:r>
          </a:p>
          <a:p>
            <a:pPr marL="457200" lvl="0" indent="-317500">
              <a:lnSpc>
                <a:spcPct val="120000"/>
              </a:lnSpc>
              <a:spcBef>
                <a:spcPts val="0"/>
              </a:spcBef>
              <a:buClr>
                <a:schemeClr val="dk1"/>
              </a:buClr>
              <a:buSzPct val="127272"/>
            </a:pPr>
            <a:r>
              <a:rPr lang="en" dirty="0"/>
              <a:t>These slides and resources come from a different perspective than most sexting presentations, so they are designed to:</a:t>
            </a:r>
          </a:p>
          <a:p>
            <a:pPr marL="914400" lvl="1" indent="-317500">
              <a:lnSpc>
                <a:spcPct val="120000"/>
              </a:lnSpc>
              <a:spcBef>
                <a:spcPts val="0"/>
              </a:spcBef>
              <a:buClr>
                <a:schemeClr val="dk1"/>
              </a:buClr>
              <a:buSzPct val="127272"/>
            </a:pPr>
            <a:r>
              <a:rPr lang="en" dirty="0"/>
              <a:t>Not be about scare tactics or delivering the message: “Just Don’t Do It.”</a:t>
            </a:r>
          </a:p>
          <a:p>
            <a:pPr marL="914400" lvl="1" indent="-317500" rtl="0">
              <a:lnSpc>
                <a:spcPct val="120000"/>
              </a:lnSpc>
              <a:spcBef>
                <a:spcPts val="0"/>
              </a:spcBef>
              <a:buClr>
                <a:schemeClr val="dk1"/>
              </a:buClr>
              <a:buSzPct val="127272"/>
            </a:pPr>
            <a:r>
              <a:rPr lang="en" dirty="0"/>
              <a:t>To help adults help teens think through sexting in the larger context of healthy relationships and be better equipped to make </a:t>
            </a:r>
            <a:r>
              <a:rPr lang="en" dirty="0" smtClean="0"/>
              <a:t>informed choices</a:t>
            </a:r>
            <a:endParaRPr lang="en" dirty="0"/>
          </a:p>
          <a:p>
            <a:pPr marL="914400" lvl="1" indent="-317500">
              <a:lnSpc>
                <a:spcPct val="120000"/>
              </a:lnSpc>
              <a:spcBef>
                <a:spcPts val="0"/>
              </a:spcBef>
              <a:buClr>
                <a:schemeClr val="dk1"/>
              </a:buClr>
              <a:buSzPct val="127272"/>
            </a:pPr>
            <a:r>
              <a:rPr lang="en" dirty="0"/>
              <a:t>To recognize what two national studies found, that half of girls feel pressured to sext, and so talk about how get help if they don’t feel like they have a choice or if it’s already too late (because they have sexted or had a sext forwarded).</a:t>
            </a:r>
          </a:p>
          <a:p>
            <a:pPr marL="914400" lvl="1" indent="-317500">
              <a:lnSpc>
                <a:spcPct val="120000"/>
              </a:lnSpc>
              <a:spcBef>
                <a:spcPts val="0"/>
              </a:spcBef>
              <a:buClr>
                <a:schemeClr val="dk1"/>
              </a:buClr>
              <a:buSzPct val="127272"/>
            </a:pPr>
            <a:r>
              <a:rPr lang="en" dirty="0"/>
              <a:t>To help teens help each other by:</a:t>
            </a:r>
          </a:p>
          <a:p>
            <a:pPr marL="1371600" lvl="2" indent="-317500">
              <a:lnSpc>
                <a:spcPct val="120000"/>
              </a:lnSpc>
              <a:spcBef>
                <a:spcPts val="0"/>
              </a:spcBef>
              <a:buClr>
                <a:schemeClr val="dk1"/>
              </a:buClr>
              <a:buSzPct val="127272"/>
            </a:pPr>
            <a:r>
              <a:rPr lang="en" dirty="0"/>
              <a:t>Not forwarding a sext</a:t>
            </a:r>
          </a:p>
          <a:p>
            <a:pPr marL="1371600" lvl="2" indent="-317500">
              <a:lnSpc>
                <a:spcPct val="120000"/>
              </a:lnSpc>
              <a:spcBef>
                <a:spcPts val="0"/>
              </a:spcBef>
              <a:buClr>
                <a:schemeClr val="dk1"/>
              </a:buClr>
              <a:buSzPct val="127272"/>
            </a:pPr>
            <a:r>
              <a:rPr lang="en" dirty="0"/>
              <a:t>Telling their friends it is not cool to pressure someone to sext</a:t>
            </a:r>
          </a:p>
          <a:p>
            <a:pPr marL="1371600" lvl="2" indent="-317500">
              <a:lnSpc>
                <a:spcPct val="120000"/>
              </a:lnSpc>
              <a:spcBef>
                <a:spcPts val="0"/>
              </a:spcBef>
              <a:buClr>
                <a:schemeClr val="dk1"/>
              </a:buClr>
              <a:buSzPct val="127272"/>
            </a:pPr>
            <a:r>
              <a:rPr lang="en" dirty="0"/>
              <a:t>Helping a friend think it through if they have been asked to sext</a:t>
            </a:r>
          </a:p>
          <a:p>
            <a:pPr marL="457200" lvl="0" indent="-317500">
              <a:lnSpc>
                <a:spcPct val="120000"/>
              </a:lnSpc>
              <a:spcBef>
                <a:spcPts val="0"/>
              </a:spcBef>
              <a:buClr>
                <a:schemeClr val="dk1"/>
              </a:buClr>
              <a:buSzPct val="127272"/>
            </a:pPr>
            <a:r>
              <a:rPr lang="en" dirty="0"/>
              <a:t>Be sure to recognize all the different identities and backgrounds of </a:t>
            </a:r>
            <a:r>
              <a:rPr lang="en-US" dirty="0" smtClean="0"/>
              <a:t>caregivers</a:t>
            </a:r>
            <a:r>
              <a:rPr lang="en" dirty="0" smtClean="0"/>
              <a:t> </a:t>
            </a:r>
            <a:r>
              <a:rPr lang="en" dirty="0"/>
              <a:t>and their teens, or teachers and the teens they are working with. Don’t assume that anyone is straight or that the gender you think you see is how they identify, and make sure that your presentation supports </a:t>
            </a:r>
            <a:r>
              <a:rPr lang="en-US" dirty="0" smtClean="0"/>
              <a:t>caregivers</a:t>
            </a:r>
            <a:r>
              <a:rPr lang="en" dirty="0" smtClean="0"/>
              <a:t> </a:t>
            </a:r>
            <a:r>
              <a:rPr lang="en" dirty="0"/>
              <a:t>and teachers in that approach as well. Use inclusive language so that parent and teachers know it is OK be LGBTQI and support their teens (or the teens they work with) who are.</a:t>
            </a:r>
          </a:p>
          <a:p>
            <a:pPr marL="457200" lvl="0" indent="-317500">
              <a:lnSpc>
                <a:spcPct val="120000"/>
              </a:lnSpc>
              <a:spcBef>
                <a:spcPts val="0"/>
              </a:spcBef>
              <a:buClr>
                <a:schemeClr val="dk1"/>
              </a:buClr>
              <a:buSzPct val="127272"/>
            </a:pPr>
            <a:r>
              <a:rPr lang="en" dirty="0"/>
              <a:t>There are trainer notes for every slide.</a:t>
            </a:r>
          </a:p>
          <a:p>
            <a:pPr marL="914400" lvl="1" indent="-317500">
              <a:lnSpc>
                <a:spcPct val="115000"/>
              </a:lnSpc>
              <a:spcBef>
                <a:spcPts val="0"/>
              </a:spcBef>
              <a:buClr>
                <a:schemeClr val="dk1"/>
              </a:buClr>
              <a:buSzPct val="127272"/>
            </a:pPr>
            <a:r>
              <a:rPr lang="en" dirty="0" smtClean="0"/>
              <a:t>If </a:t>
            </a:r>
            <a:r>
              <a:rPr lang="en" dirty="0"/>
              <a:t>this is a new topic or you are a new trainer, read through everything before hand. Display the notes while you talk. Take the time, if you can, to read the background resources, visit the websites we suggest for teens, etc.</a:t>
            </a:r>
          </a:p>
          <a:p>
            <a:pPr lvl="0" rtl="0">
              <a:lnSpc>
                <a:spcPct val="120000"/>
              </a:lnSpc>
              <a:spcBef>
                <a:spcPts val="0"/>
              </a:spcBef>
              <a:buNone/>
            </a:pPr>
            <a:endParaRPr u="sng" dirty="0">
              <a:solidFill>
                <a:schemeClr val="dk1"/>
              </a:solidFill>
            </a:endParaRPr>
          </a:p>
          <a:p>
            <a:pPr lvl="0">
              <a:lnSpc>
                <a:spcPct val="120000"/>
              </a:lnSpc>
              <a:spcBef>
                <a:spcPts val="0"/>
              </a:spcBef>
              <a:buNone/>
            </a:pPr>
            <a:r>
              <a:rPr lang="en" u="sng" dirty="0">
                <a:solidFill>
                  <a:schemeClr val="dk1"/>
                </a:solidFill>
              </a:rPr>
              <a:t>Resources for trainers</a:t>
            </a:r>
          </a:p>
          <a:p>
            <a:pPr marL="457200" lvl="0" indent="-317500" rtl="0">
              <a:lnSpc>
                <a:spcPct val="120000"/>
              </a:lnSpc>
              <a:spcBef>
                <a:spcPts val="0"/>
              </a:spcBef>
              <a:buClr>
                <a:schemeClr val="dk1"/>
              </a:buClr>
              <a:buSzPct val="127272"/>
            </a:pPr>
            <a:r>
              <a:rPr lang="en" dirty="0">
                <a:solidFill>
                  <a:schemeClr val="dk1"/>
                </a:solidFill>
              </a:rPr>
              <a:t>Building a Prevention Framework to Address Teen “Sexting” Behaviors </a:t>
            </a:r>
            <a:r>
              <a:rPr lang="en" u="sng" dirty="0">
                <a:solidFill>
                  <a:schemeClr val="hlink"/>
                </a:solidFill>
                <a:hlinkClick r:id="rId3"/>
              </a:rPr>
              <a:t>https://www.ncjrs.gov/pdffiles1/ojjdp/grants/244001.pdf</a:t>
            </a:r>
            <a:r>
              <a:rPr lang="en" dirty="0">
                <a:solidFill>
                  <a:schemeClr val="dk1"/>
                </a:solidFill>
              </a:rPr>
              <a:t> </a:t>
            </a:r>
            <a:br>
              <a:rPr lang="en" dirty="0">
                <a:solidFill>
                  <a:schemeClr val="dk1"/>
                </a:solidFill>
              </a:rPr>
            </a:br>
            <a:r>
              <a:rPr lang="en" dirty="0">
                <a:solidFill>
                  <a:schemeClr val="dk1"/>
                </a:solidFill>
              </a:rPr>
              <a:t>It is highly recommended that trainers take the time to </a:t>
            </a:r>
            <a:r>
              <a:rPr lang="en" b="1" dirty="0">
                <a:solidFill>
                  <a:schemeClr val="dk1"/>
                </a:solidFill>
              </a:rPr>
              <a:t>review this resource, particularly the Findings and the Recommendations for Policy &amp; Practice</a:t>
            </a:r>
            <a:r>
              <a:rPr lang="en" dirty="0">
                <a:solidFill>
                  <a:schemeClr val="dk1"/>
                </a:solidFill>
              </a:rPr>
              <a:t>. This study included focus groups of teens, </a:t>
            </a:r>
            <a:r>
              <a:rPr lang="en-US" dirty="0" smtClean="0">
                <a:solidFill>
                  <a:schemeClr val="dk1"/>
                </a:solidFill>
              </a:rPr>
              <a:t>caregivers</a:t>
            </a:r>
            <a:r>
              <a:rPr lang="en" dirty="0" smtClean="0">
                <a:solidFill>
                  <a:schemeClr val="dk1"/>
                </a:solidFill>
              </a:rPr>
              <a:t> </a:t>
            </a:r>
            <a:r>
              <a:rPr lang="en" dirty="0">
                <a:solidFill>
                  <a:schemeClr val="dk1"/>
                </a:solidFill>
              </a:rPr>
              <a:t>and educators  - resulting in extensive quotes which are a rich resource for presentations and discussions - and takes a big picture approach to sexting by both defining it broadly and by placing it in a larger ecological context. It recommends more effective approaches to the issue and was funded by the federal Department of Justice, Office of Justice Programs, Office of Juvenile Justice and Delinquency Prevention. </a:t>
            </a:r>
          </a:p>
          <a:p>
            <a:pPr marL="457200" lvl="0" indent="-317500" rtl="0">
              <a:lnSpc>
                <a:spcPct val="120000"/>
              </a:lnSpc>
              <a:spcBef>
                <a:spcPts val="0"/>
              </a:spcBef>
              <a:buClr>
                <a:schemeClr val="dk1"/>
              </a:buClr>
              <a:buSzPct val="127272"/>
            </a:pPr>
            <a:r>
              <a:rPr lang="en" dirty="0">
                <a:solidFill>
                  <a:schemeClr val="dk1"/>
                </a:solidFill>
              </a:rPr>
              <a:t>Common Sense Media’s Digital Citizenship curricula </a:t>
            </a:r>
            <a:r>
              <a:rPr lang="en" u="sng" dirty="0">
                <a:solidFill>
                  <a:schemeClr val="hlink"/>
                </a:solidFill>
                <a:hlinkClick r:id="rId4"/>
              </a:rPr>
              <a:t>https://www.commonsensemedia.org/educators/scope-and-sequence</a:t>
            </a:r>
            <a:r>
              <a:rPr lang="en" dirty="0">
                <a:solidFill>
                  <a:schemeClr val="dk1"/>
                </a:solidFill>
              </a:rPr>
              <a:t> </a:t>
            </a:r>
            <a:br>
              <a:rPr lang="en" dirty="0">
                <a:solidFill>
                  <a:schemeClr val="dk1"/>
                </a:solidFill>
              </a:rPr>
            </a:br>
            <a:r>
              <a:rPr lang="en" dirty="0">
                <a:solidFill>
                  <a:schemeClr val="dk1"/>
                </a:solidFill>
              </a:rPr>
              <a:t>This resource was developed for teachers, and has age content developed for each age group and designed to be used in schools. This is a great resource to recommend to educators, and to use for your own presentations to kids, on topics including including sexting, privacy, cyberbullying, etc. </a:t>
            </a:r>
          </a:p>
          <a:p>
            <a:pPr marL="457200" lvl="0" indent="-317500">
              <a:lnSpc>
                <a:spcPct val="120000"/>
              </a:lnSpc>
              <a:spcBef>
                <a:spcPts val="0"/>
              </a:spcBef>
              <a:buClr>
                <a:schemeClr val="dk1"/>
              </a:buClr>
              <a:buSzPct val="127272"/>
            </a:pPr>
            <a:r>
              <a:rPr lang="en" dirty="0">
                <a:solidFill>
                  <a:schemeClr val="dk1"/>
                </a:solidFill>
              </a:rPr>
              <a:t>Studies</a:t>
            </a:r>
          </a:p>
          <a:p>
            <a:pPr marL="914400" lvl="1" indent="-317500" rtl="0">
              <a:lnSpc>
                <a:spcPct val="120000"/>
              </a:lnSpc>
              <a:spcBef>
                <a:spcPts val="0"/>
              </a:spcBef>
              <a:buClr>
                <a:schemeClr val="dk1"/>
              </a:buClr>
              <a:buSzPct val="116666"/>
            </a:pPr>
            <a:r>
              <a:rPr lang="en" sz="1200" dirty="0">
                <a:solidFill>
                  <a:schemeClr val="dk1"/>
                </a:solidFill>
                <a:latin typeface="Times New Roman"/>
                <a:ea typeface="Times New Roman"/>
                <a:cs typeface="Times New Roman"/>
                <a:sym typeface="Times New Roman"/>
              </a:rPr>
              <a:t>Executive Summary: 2011 AP-MTV Digital Abuse Study. </a:t>
            </a:r>
            <a:r>
              <a:rPr lang="en" sz="1200" u="sng" dirty="0">
                <a:solidFill>
                  <a:schemeClr val="accent5"/>
                </a:solidFill>
                <a:latin typeface="Times New Roman"/>
                <a:ea typeface="Times New Roman"/>
                <a:cs typeface="Times New Roman"/>
                <a:sym typeface="Times New Roman"/>
                <a:hlinkClick r:id="rId5"/>
              </a:rPr>
              <a:t>http://www.athinline.org/pdfs/MTV-AP_2011_Research_Study-Exec_Summary.pdf</a:t>
            </a:r>
            <a:r>
              <a:rPr lang="en" sz="1200" dirty="0">
                <a:solidFill>
                  <a:schemeClr val="dk1"/>
                </a:solidFill>
                <a:latin typeface="Times New Roman"/>
                <a:ea typeface="Times New Roman"/>
                <a:cs typeface="Times New Roman"/>
                <a:sym typeface="Times New Roman"/>
              </a:rPr>
              <a:t> </a:t>
            </a:r>
            <a:br>
              <a:rPr lang="en" sz="1200" dirty="0">
                <a:solidFill>
                  <a:schemeClr val="dk1"/>
                </a:solidFill>
                <a:latin typeface="Times New Roman"/>
                <a:ea typeface="Times New Roman"/>
                <a:cs typeface="Times New Roman"/>
                <a:sym typeface="Times New Roman"/>
              </a:rPr>
            </a:br>
            <a:r>
              <a:rPr lang="en" dirty="0">
                <a:solidFill>
                  <a:schemeClr val="dk1"/>
                </a:solidFill>
              </a:rPr>
              <a:t>This is a widely quoted “study that provides an in-depth look at bullying, abuse and discrimination in the digital age.”</a:t>
            </a:r>
          </a:p>
          <a:p>
            <a:pPr marL="914400" lvl="1" indent="-317500" rtl="0">
              <a:lnSpc>
                <a:spcPct val="120000"/>
              </a:lnSpc>
              <a:spcBef>
                <a:spcPts val="0"/>
              </a:spcBef>
              <a:buClr>
                <a:schemeClr val="dk1"/>
              </a:buClr>
              <a:buSzPct val="127272"/>
            </a:pPr>
            <a:r>
              <a:rPr lang="en" dirty="0">
                <a:solidFill>
                  <a:schemeClr val="dk1"/>
                </a:solidFill>
              </a:rPr>
              <a:t>Cox Communications Teen Online &amp; Wireless Safety Survey </a:t>
            </a:r>
            <a:r>
              <a:rPr lang="en" u="sng" dirty="0">
                <a:solidFill>
                  <a:schemeClr val="hlink"/>
                </a:solidFill>
                <a:hlinkClick r:id="rId6"/>
              </a:rPr>
              <a:t>http://www.cox.com/wcm/en/aboutus/datasheet/takecharge/2009-teen-survey.pdf</a:t>
            </a:r>
            <a:r>
              <a:rPr lang="en" dirty="0">
                <a:solidFill>
                  <a:schemeClr val="dk1"/>
                </a:solidFill>
              </a:rPr>
              <a:t> </a:t>
            </a:r>
            <a:br>
              <a:rPr lang="en" dirty="0">
                <a:solidFill>
                  <a:schemeClr val="dk1"/>
                </a:solidFill>
              </a:rPr>
            </a:br>
            <a:r>
              <a:rPr lang="en" dirty="0">
                <a:solidFill>
                  <a:schemeClr val="dk1"/>
                </a:solidFill>
              </a:rPr>
              <a:t>This is another widely quoted study that was done by Cox in Partnership with the National Center for Missing &amp; Exploited Children® (NCMEC) and John Walsh</a:t>
            </a:r>
          </a:p>
          <a:p>
            <a:pPr marL="914400" lvl="1" indent="-317500" rtl="0">
              <a:lnSpc>
                <a:spcPct val="120000"/>
              </a:lnSpc>
              <a:spcBef>
                <a:spcPts val="0"/>
              </a:spcBef>
              <a:buClr>
                <a:schemeClr val="dk1"/>
              </a:buClr>
              <a:buSzPct val="127272"/>
            </a:pPr>
            <a:r>
              <a:rPr lang="en" dirty="0">
                <a:solidFill>
                  <a:schemeClr val="dk1"/>
                </a:solidFill>
              </a:rPr>
              <a:t>The Pew Research Center. It is recommended to search the Pew site for the latest studies that talk about sexting, teen technology use and related issues. </a:t>
            </a:r>
          </a:p>
          <a:p>
            <a:pPr marL="1371600" lvl="2" indent="-317500" rtl="0">
              <a:lnSpc>
                <a:spcPct val="120000"/>
              </a:lnSpc>
              <a:spcBef>
                <a:spcPts val="0"/>
              </a:spcBef>
              <a:buClr>
                <a:schemeClr val="dk1"/>
              </a:buClr>
              <a:buSzPct val="127272"/>
              <a:buAutoNum type="romanLcPeriod"/>
            </a:pPr>
            <a:r>
              <a:rPr lang="en" dirty="0">
                <a:solidFill>
                  <a:schemeClr val="dk1"/>
                </a:solidFill>
              </a:rPr>
              <a:t>Teen Voices: Dating in the Digital Age </a:t>
            </a:r>
            <a:r>
              <a:rPr lang="en" u="sng" dirty="0">
                <a:solidFill>
                  <a:schemeClr val="hlink"/>
                </a:solidFill>
                <a:hlinkClick r:id="rId7"/>
              </a:rPr>
              <a:t>http://www.pewinternet.org/online-romance/</a:t>
            </a:r>
            <a:r>
              <a:rPr lang="en" dirty="0">
                <a:solidFill>
                  <a:schemeClr val="dk1"/>
                </a:solidFill>
              </a:rPr>
              <a:t/>
            </a:r>
            <a:br>
              <a:rPr lang="en" dirty="0">
                <a:solidFill>
                  <a:schemeClr val="dk1"/>
                </a:solidFill>
              </a:rPr>
            </a:br>
            <a:r>
              <a:rPr lang="en" dirty="0">
                <a:solidFill>
                  <a:schemeClr val="dk1"/>
                </a:solidFill>
              </a:rPr>
              <a:t>Pew does the most frequent and detailed studies on this topic, and this particular piece is based on focus groups, so has some great quotes and also gives the bigger context of dating and technology use. </a:t>
            </a:r>
          </a:p>
          <a:p>
            <a:pPr marL="1371600" lvl="2" indent="-317500" rtl="0">
              <a:lnSpc>
                <a:spcPct val="120000"/>
              </a:lnSpc>
              <a:spcBef>
                <a:spcPts val="0"/>
              </a:spcBef>
              <a:buClr>
                <a:schemeClr val="dk1"/>
              </a:buClr>
              <a:buSzPct val="127272"/>
              <a:buAutoNum type="romanLcPeriod"/>
            </a:pPr>
            <a:r>
              <a:rPr lang="en" dirty="0">
                <a:solidFill>
                  <a:schemeClr val="dk1"/>
                </a:solidFill>
              </a:rPr>
              <a:t>Teens and Sexting, </a:t>
            </a:r>
            <a:r>
              <a:rPr lang="en" u="sng" dirty="0">
                <a:solidFill>
                  <a:schemeClr val="accent5"/>
                </a:solidFill>
                <a:hlinkClick r:id="rId8"/>
              </a:rPr>
              <a:t>http://www.pewinternet.org/2009/12/15/teens-and-sexting/</a:t>
            </a:r>
            <a:r>
              <a:rPr lang="en" dirty="0">
                <a:solidFill>
                  <a:schemeClr val="dk1"/>
                </a:solidFill>
              </a:rPr>
              <a:t> </a:t>
            </a:r>
            <a:br>
              <a:rPr lang="en" dirty="0">
                <a:solidFill>
                  <a:schemeClr val="dk1"/>
                </a:solidFill>
              </a:rPr>
            </a:br>
            <a:r>
              <a:rPr lang="en" dirty="0">
                <a:solidFill>
                  <a:schemeClr val="dk1"/>
                </a:solidFill>
              </a:rPr>
              <a:t>This is one of the older studies, from 2009. They have not done a study solely on sexting since then, but they have questions in other studies that are more recent.</a:t>
            </a:r>
          </a:p>
          <a:p>
            <a:pPr marL="1371600" lvl="2" indent="-317500" rtl="0">
              <a:lnSpc>
                <a:spcPct val="120000"/>
              </a:lnSpc>
              <a:spcBef>
                <a:spcPts val="0"/>
              </a:spcBef>
              <a:buClr>
                <a:schemeClr val="dk1"/>
              </a:buClr>
              <a:buSzPct val="127272"/>
              <a:buAutoNum type="romanLcPeriod"/>
            </a:pPr>
            <a:r>
              <a:rPr lang="en" dirty="0">
                <a:solidFill>
                  <a:schemeClr val="dk1"/>
                </a:solidFill>
              </a:rPr>
              <a:t>The Best (and worst) of Mobile Connectivity </a:t>
            </a:r>
            <a:r>
              <a:rPr lang="en" u="sng" dirty="0">
                <a:solidFill>
                  <a:schemeClr val="hlink"/>
                </a:solidFill>
                <a:hlinkClick r:id="rId9"/>
              </a:rPr>
              <a:t>http://www.pewinternet.org/2012/11/30/part-v-cell-phone-usage/</a:t>
            </a:r>
            <a:r>
              <a:rPr lang="en" dirty="0">
                <a:solidFill>
                  <a:schemeClr val="dk1"/>
                </a:solidFill>
              </a:rPr>
              <a:t/>
            </a:r>
            <a:br>
              <a:rPr lang="en" dirty="0">
                <a:solidFill>
                  <a:schemeClr val="dk1"/>
                </a:solidFill>
              </a:rPr>
            </a:br>
            <a:r>
              <a:rPr lang="en" dirty="0">
                <a:solidFill>
                  <a:schemeClr val="dk1"/>
                </a:solidFill>
              </a:rPr>
              <a:t>A chapter of a larger report that includes more recent information on sexting.</a:t>
            </a:r>
          </a:p>
          <a:p>
            <a:pPr marL="914400" lvl="1" indent="-317500">
              <a:lnSpc>
                <a:spcPct val="120000"/>
              </a:lnSpc>
              <a:spcBef>
                <a:spcPts val="0"/>
              </a:spcBef>
              <a:buClr>
                <a:schemeClr val="dk1"/>
              </a:buClr>
              <a:buSzPct val="127272"/>
            </a:pPr>
            <a:r>
              <a:rPr lang="en" dirty="0">
                <a:solidFill>
                  <a:schemeClr val="dk1"/>
                </a:solidFill>
              </a:rPr>
              <a:t>The Urban Institute’s Technology Teen Dating Violence and Abuse, and Bullying </a:t>
            </a:r>
            <a:r>
              <a:rPr lang="en" u="sng" dirty="0">
                <a:solidFill>
                  <a:schemeClr val="hlink"/>
                </a:solidFill>
                <a:hlinkClick r:id="rId10"/>
              </a:rPr>
              <a:t>http://www.urban.org/research/publication/technology-teen-dating-violence-and-abuse-and-bullying</a:t>
            </a:r>
            <a:r>
              <a:rPr lang="en" dirty="0">
                <a:solidFill>
                  <a:schemeClr val="dk1"/>
                </a:solidFill>
              </a:rPr>
              <a:t/>
            </a:r>
            <a:br>
              <a:rPr lang="en" dirty="0">
                <a:solidFill>
                  <a:schemeClr val="dk1"/>
                </a:solidFill>
              </a:rPr>
            </a:br>
            <a:r>
              <a:rPr lang="en" dirty="0">
                <a:solidFill>
                  <a:schemeClr val="dk1"/>
                </a:solidFill>
              </a:rPr>
              <a:t>”This study explores the role of technology in teen dating violence and abuse and teen bullying.”</a:t>
            </a:r>
          </a:p>
          <a:p>
            <a:pPr marL="914400" lvl="1" indent="-317500">
              <a:lnSpc>
                <a:spcPct val="120000"/>
              </a:lnSpc>
              <a:spcBef>
                <a:spcPts val="0"/>
              </a:spcBef>
              <a:buClr>
                <a:schemeClr val="dk1"/>
              </a:buClr>
              <a:buSzPct val="127272"/>
            </a:pPr>
            <a:r>
              <a:rPr lang="en" dirty="0">
                <a:solidFill>
                  <a:schemeClr val="dk1"/>
                </a:solidFill>
              </a:rPr>
              <a:t>The National Campaign to Prevent Teen and Unplanned Pregnancy’s “Sex and Tech</a:t>
            </a:r>
            <a:r>
              <a:rPr lang="en" sz="1200" dirty="0">
                <a:solidFill>
                  <a:schemeClr val="dk1"/>
                </a:solidFill>
                <a:latin typeface="Times New Roman"/>
                <a:ea typeface="Times New Roman"/>
                <a:cs typeface="Times New Roman"/>
                <a:sym typeface="Times New Roman"/>
              </a:rPr>
              <a:t>: Results from a Survey of Teens and Young Adults”</a:t>
            </a:r>
            <a:r>
              <a:rPr lang="en" sz="1200" dirty="0">
                <a:solidFill>
                  <a:schemeClr val="dk1"/>
                </a:solidFill>
                <a:latin typeface="Times New Roman"/>
                <a:ea typeface="Times New Roman"/>
                <a:cs typeface="Times New Roman"/>
                <a:sym typeface="Times New Roman"/>
                <a:hlinkClick r:id="rId11"/>
              </a:rPr>
              <a:t> (2009)</a:t>
            </a:r>
            <a:r>
              <a:rPr lang="en" sz="1200" dirty="0">
                <a:solidFill>
                  <a:schemeClr val="dk1"/>
                </a:solidFill>
                <a:latin typeface="Times New Roman"/>
                <a:ea typeface="Times New Roman"/>
                <a:cs typeface="Times New Roman"/>
                <a:sym typeface="Times New Roman"/>
              </a:rPr>
              <a:t> </a:t>
            </a:r>
            <a:r>
              <a:rPr lang="en" u="sng" dirty="0">
                <a:solidFill>
                  <a:schemeClr val="hlink"/>
                </a:solidFill>
                <a:hlinkClick r:id="rId11"/>
              </a:rPr>
              <a:t>https://thenationalcampaign.org/sites/default/files/resource-primary-download/sex_and_tech_summary.pdf</a:t>
            </a:r>
            <a:r>
              <a:rPr lang="en" dirty="0">
                <a:solidFill>
                  <a:schemeClr val="dk1"/>
                </a:solidFill>
              </a:rPr>
              <a:t/>
            </a:r>
            <a:br>
              <a:rPr lang="en" dirty="0">
                <a:solidFill>
                  <a:schemeClr val="dk1"/>
                </a:solidFill>
              </a:rPr>
            </a:br>
            <a:r>
              <a:rPr lang="en" dirty="0">
                <a:solidFill>
                  <a:schemeClr val="dk1"/>
                </a:solidFill>
              </a:rPr>
              <a:t>This is the oldest of the studies, from 2009, and was one of the first to comprehensively approach the issue. Beyond just a report on findings, this includes recommendations for how to help teens navigate the issue.</a:t>
            </a:r>
          </a:p>
          <a:p>
            <a:pPr lvl="0">
              <a:spcBef>
                <a:spcPts val="0"/>
              </a:spcBef>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marL="457200" lvl="0" indent="-304800" rtl="0">
              <a:lnSpc>
                <a:spcPct val="120000"/>
              </a:lnSpc>
              <a:spcBef>
                <a:spcPts val="0"/>
              </a:spcBef>
              <a:buClr>
                <a:schemeClr val="dk1"/>
              </a:buClr>
              <a:buSzPct val="100000"/>
              <a:buFont typeface="Times New Roman"/>
            </a:pPr>
            <a:r>
              <a:rPr lang="en" sz="1200" dirty="0">
                <a:solidFill>
                  <a:schemeClr val="dk1"/>
                </a:solidFill>
                <a:latin typeface="Times New Roman"/>
                <a:ea typeface="Times New Roman"/>
                <a:cs typeface="Times New Roman"/>
                <a:sym typeface="Times New Roman"/>
              </a:rPr>
              <a:t>NOTE: most studies used the sending of semi-nude or nude images as the definition for sexting. The only study (and the oldest study) that asked about messages (not just images) found twice as many sent sexually suggestive words in a message. </a:t>
            </a:r>
          </a:p>
          <a:p>
            <a:pPr marL="457200" lvl="0" indent="-304800" rtl="0">
              <a:lnSpc>
                <a:spcPct val="120000"/>
              </a:lnSpc>
              <a:spcBef>
                <a:spcPts val="0"/>
              </a:spcBef>
              <a:buClr>
                <a:schemeClr val="dk1"/>
              </a:buClr>
              <a:buSzPct val="100000"/>
              <a:buFont typeface="Times New Roman"/>
            </a:pPr>
            <a:r>
              <a:rPr lang="en" sz="1200" dirty="0">
                <a:solidFill>
                  <a:schemeClr val="dk1"/>
                </a:solidFill>
                <a:latin typeface="Times New Roman"/>
                <a:ea typeface="Times New Roman"/>
                <a:cs typeface="Times New Roman"/>
                <a:sym typeface="Times New Roman"/>
              </a:rPr>
              <a:t>The number who have received is slightly higher, the number who have forwarded is considerably lower.</a:t>
            </a:r>
          </a:p>
          <a:p>
            <a:pPr marL="457200" lvl="0" indent="-304800" rtl="0">
              <a:lnSpc>
                <a:spcPct val="138000"/>
              </a:lnSpc>
              <a:spcBef>
                <a:spcPts val="0"/>
              </a:spcBef>
              <a:buClr>
                <a:schemeClr val="dk1"/>
              </a:buClr>
              <a:buSzPct val="100000"/>
              <a:buFont typeface="Times New Roman"/>
            </a:pPr>
            <a:r>
              <a:rPr lang="en" sz="1200" dirty="0">
                <a:solidFill>
                  <a:schemeClr val="dk1"/>
                </a:solidFill>
                <a:latin typeface="Times New Roman"/>
                <a:ea typeface="Times New Roman"/>
                <a:cs typeface="Times New Roman"/>
                <a:sym typeface="Times New Roman"/>
              </a:rPr>
              <a:t>Girls are more likely to have sent a text than boys, likelihood increasing with age, so older teens are more likely to have sent an image, and sexting peaks in the mid 20’s to mid 30’s.</a:t>
            </a:r>
          </a:p>
          <a:p>
            <a:pPr lvl="0" rtl="0">
              <a:lnSpc>
                <a:spcPct val="120000"/>
              </a:lnSpc>
              <a:spcBef>
                <a:spcPts val="0"/>
              </a:spcBef>
              <a:buNone/>
            </a:pPr>
            <a:endParaRPr sz="1200" dirty="0">
              <a:solidFill>
                <a:schemeClr val="dk1"/>
              </a:solidFill>
              <a:latin typeface="Times New Roman"/>
              <a:ea typeface="Times New Roman"/>
              <a:cs typeface="Times New Roman"/>
              <a:sym typeface="Times New Roman"/>
            </a:endParaRPr>
          </a:p>
          <a:p>
            <a:pPr lvl="0" rtl="0">
              <a:lnSpc>
                <a:spcPct val="120000"/>
              </a:lnSpc>
              <a:spcBef>
                <a:spcPts val="0"/>
              </a:spcBef>
              <a:buNone/>
            </a:pPr>
            <a:r>
              <a:rPr lang="en" sz="1200" dirty="0">
                <a:solidFill>
                  <a:schemeClr val="dk1"/>
                </a:solidFill>
                <a:latin typeface="Times New Roman"/>
                <a:ea typeface="Times New Roman"/>
                <a:cs typeface="Times New Roman"/>
                <a:sym typeface="Times New Roman"/>
              </a:rPr>
              <a:t>Cites for the bullet points:</a:t>
            </a:r>
          </a:p>
          <a:p>
            <a:pPr lvl="0" rtl="0">
              <a:lnSpc>
                <a:spcPct val="120000"/>
              </a:lnSpc>
              <a:spcBef>
                <a:spcPts val="0"/>
              </a:spcBef>
              <a:buClr>
                <a:schemeClr val="dk1"/>
              </a:buClr>
              <a:buSzPct val="91666"/>
              <a:buFont typeface="Arial"/>
              <a:buNone/>
            </a:pPr>
            <a:r>
              <a:rPr lang="en" sz="1200" dirty="0">
                <a:solidFill>
                  <a:schemeClr val="dk1"/>
                </a:solidFill>
                <a:latin typeface="Times New Roman"/>
                <a:ea typeface="Times New Roman"/>
                <a:cs typeface="Times New Roman"/>
                <a:sym typeface="Times New Roman"/>
              </a:rPr>
              <a:t>National studies found between about 4-20% of teens have sent an image. (see specific findings below from the various surveys)</a:t>
            </a:r>
          </a:p>
          <a:p>
            <a:pPr lvl="0" rtl="0">
              <a:lnSpc>
                <a:spcPct val="120000"/>
              </a:lnSpc>
              <a:spcBef>
                <a:spcPts val="0"/>
              </a:spcBef>
              <a:buClr>
                <a:schemeClr val="dk1"/>
              </a:buClr>
              <a:buSzPct val="91666"/>
              <a:buFont typeface="Arial"/>
              <a:buNone/>
            </a:pPr>
            <a:r>
              <a:rPr lang="en" sz="1200" dirty="0">
                <a:solidFill>
                  <a:schemeClr val="dk1"/>
                </a:solidFill>
                <a:latin typeface="Times New Roman"/>
                <a:ea typeface="Times New Roman"/>
                <a:cs typeface="Times New Roman"/>
                <a:sym typeface="Times New Roman"/>
              </a:rPr>
              <a:t>Girls are more likely to have sent a text than boys. (see findings below)</a:t>
            </a:r>
          </a:p>
          <a:p>
            <a:pPr lvl="0" rtl="0">
              <a:lnSpc>
                <a:spcPct val="120000"/>
              </a:lnSpc>
              <a:spcBef>
                <a:spcPts val="0"/>
              </a:spcBef>
              <a:buClr>
                <a:schemeClr val="dk1"/>
              </a:buClr>
              <a:buSzPct val="91666"/>
              <a:buFont typeface="Arial"/>
              <a:buNone/>
            </a:pPr>
            <a:r>
              <a:rPr lang="en" sz="1200" dirty="0">
                <a:solidFill>
                  <a:schemeClr val="dk1"/>
                </a:solidFill>
                <a:latin typeface="Times New Roman"/>
                <a:ea typeface="Times New Roman"/>
                <a:cs typeface="Times New Roman"/>
                <a:sym typeface="Times New Roman"/>
              </a:rPr>
              <a:t>3 in 10 friends of sexters...Cox Communications Teens Online &amp; Wireless Safety Survey </a:t>
            </a:r>
            <a:r>
              <a:rPr lang="en" sz="1200" u="sng" dirty="0">
                <a:solidFill>
                  <a:schemeClr val="accent5"/>
                </a:solidFill>
                <a:latin typeface="Times New Roman"/>
                <a:ea typeface="Times New Roman"/>
                <a:cs typeface="Times New Roman"/>
                <a:sym typeface="Times New Roman"/>
                <a:hlinkClick r:id="rId3"/>
              </a:rPr>
              <a:t>http://www.cox.com/wcm/en/aboutus/datasheet/takecharge/2009-teen-survey.pdf</a:t>
            </a:r>
          </a:p>
          <a:p>
            <a:pPr lvl="0" rtl="0">
              <a:lnSpc>
                <a:spcPct val="120000"/>
              </a:lnSpc>
              <a:spcBef>
                <a:spcPts val="0"/>
              </a:spcBef>
              <a:buNone/>
            </a:pPr>
            <a:endParaRPr sz="1200" dirty="0">
              <a:solidFill>
                <a:schemeClr val="dk1"/>
              </a:solidFill>
              <a:latin typeface="Times New Roman"/>
              <a:ea typeface="Times New Roman"/>
              <a:cs typeface="Times New Roman"/>
              <a:sym typeface="Times New Roman"/>
            </a:endParaRPr>
          </a:p>
          <a:p>
            <a:pPr lvl="0" rtl="0">
              <a:lnSpc>
                <a:spcPct val="120000"/>
              </a:lnSpc>
              <a:spcBef>
                <a:spcPts val="0"/>
              </a:spcBef>
              <a:buClr>
                <a:schemeClr val="dk1"/>
              </a:buClr>
              <a:buSzPct val="91666"/>
              <a:buFont typeface="Arial"/>
              <a:buNone/>
            </a:pPr>
            <a:r>
              <a:rPr lang="en" sz="1200" dirty="0">
                <a:solidFill>
                  <a:schemeClr val="dk1"/>
                </a:solidFill>
                <a:latin typeface="Times New Roman"/>
                <a:ea typeface="Times New Roman"/>
                <a:cs typeface="Times New Roman"/>
                <a:sym typeface="Times New Roman"/>
              </a:rPr>
              <a:t>The stats:</a:t>
            </a:r>
          </a:p>
          <a:p>
            <a:pPr marL="457200" lvl="0" indent="-304800" rtl="0">
              <a:lnSpc>
                <a:spcPct val="120000"/>
              </a:lnSpc>
              <a:spcBef>
                <a:spcPts val="0"/>
              </a:spcBef>
              <a:buClr>
                <a:schemeClr val="dk1"/>
              </a:buClr>
              <a:buSzPct val="100000"/>
              <a:buFont typeface="Times New Roman"/>
            </a:pPr>
            <a:r>
              <a:rPr lang="en" sz="1200" dirty="0">
                <a:solidFill>
                  <a:schemeClr val="dk1"/>
                </a:solidFill>
                <a:latin typeface="Times New Roman"/>
                <a:ea typeface="Times New Roman"/>
                <a:cs typeface="Times New Roman"/>
                <a:sym typeface="Times New Roman"/>
              </a:rPr>
              <a:t>"15% of teen cell owners have received “sexts” on their cell phone, while 4% of teens have sent one of themselves." in The Best (and Worst) of Mobile Connectivity.  Part V: Cell Phone Usage. Aaron Smith. Pew Research Center. November 30, 2012. </a:t>
            </a:r>
            <a:r>
              <a:rPr lang="en" sz="1200" u="sng" dirty="0">
                <a:solidFill>
                  <a:schemeClr val="hlink"/>
                </a:solidFill>
                <a:latin typeface="Times New Roman"/>
                <a:ea typeface="Times New Roman"/>
                <a:cs typeface="Times New Roman"/>
                <a:sym typeface="Times New Roman"/>
                <a:hlinkClick r:id="rId4"/>
              </a:rPr>
              <a:t>http://www.pewinternet.org/2012/11/30/part-v-cell-phone-usage/</a:t>
            </a:r>
            <a:r>
              <a:rPr lang="en" sz="1200" dirty="0">
                <a:solidFill>
                  <a:schemeClr val="dk1"/>
                </a:solidFill>
                <a:latin typeface="Times New Roman"/>
                <a:ea typeface="Times New Roman"/>
                <a:cs typeface="Times New Roman"/>
                <a:sym typeface="Times New Roman"/>
              </a:rPr>
              <a:t> </a:t>
            </a:r>
          </a:p>
          <a:p>
            <a:pPr marL="457200" lvl="0" indent="-304800" rtl="0">
              <a:lnSpc>
                <a:spcPct val="120000"/>
              </a:lnSpc>
              <a:spcBef>
                <a:spcPts val="0"/>
              </a:spcBef>
              <a:buClr>
                <a:schemeClr val="dk1"/>
              </a:buClr>
              <a:buSzPct val="100000"/>
              <a:buFont typeface="Times New Roman"/>
            </a:pPr>
            <a:r>
              <a:rPr lang="en" sz="1200" dirty="0">
                <a:solidFill>
                  <a:schemeClr val="dk1"/>
                </a:solidFill>
                <a:latin typeface="Times New Roman"/>
                <a:ea typeface="Times New Roman"/>
                <a:cs typeface="Times New Roman"/>
                <a:sym typeface="Times New Roman"/>
              </a:rPr>
              <a:t>“One in three 14-24 year olds have engaged in some form of sexting.</a:t>
            </a:r>
            <a:br>
              <a:rPr lang="en" sz="1200" dirty="0">
                <a:solidFill>
                  <a:schemeClr val="dk1"/>
                </a:solidFill>
                <a:latin typeface="Times New Roman"/>
                <a:ea typeface="Times New Roman"/>
                <a:cs typeface="Times New Roman"/>
                <a:sym typeface="Times New Roman"/>
              </a:rPr>
            </a:br>
            <a:r>
              <a:rPr lang="en" sz="1200" dirty="0">
                <a:solidFill>
                  <a:schemeClr val="dk1"/>
                </a:solidFill>
                <a:latin typeface="Times New Roman"/>
                <a:ea typeface="Times New Roman"/>
                <a:cs typeface="Times New Roman"/>
                <a:sym typeface="Times New Roman"/>
              </a:rPr>
              <a:t>• Youth are more likely to receive than send nude photos and sexually charged messages.  Fifteen percent have sent naked photos or videos of themselves, 33% have received texts or online messages with sexual words and 21% have received naked pictures or videos of others. About half of those who sent a nude photo felt pressured to do so   </a:t>
            </a:r>
            <a:br>
              <a:rPr lang="en" sz="1200" dirty="0">
                <a:solidFill>
                  <a:schemeClr val="dk1"/>
                </a:solidFill>
                <a:latin typeface="Times New Roman"/>
                <a:ea typeface="Times New Roman"/>
                <a:cs typeface="Times New Roman"/>
                <a:sym typeface="Times New Roman"/>
              </a:rPr>
            </a:br>
            <a:r>
              <a:rPr lang="en" sz="1200" dirty="0">
                <a:solidFill>
                  <a:schemeClr val="dk1"/>
                </a:solidFill>
                <a:latin typeface="Times New Roman"/>
                <a:ea typeface="Times New Roman"/>
                <a:cs typeface="Times New Roman"/>
                <a:sym typeface="Times New Roman"/>
              </a:rPr>
              <a:t>• Sending a sext is far more prevalent among young adults (19%) compared to teens (7%)</a:t>
            </a:r>
            <a:br>
              <a:rPr lang="en" sz="1200" dirty="0">
                <a:solidFill>
                  <a:schemeClr val="dk1"/>
                </a:solidFill>
                <a:latin typeface="Times New Roman"/>
                <a:ea typeface="Times New Roman"/>
                <a:cs typeface="Times New Roman"/>
                <a:sym typeface="Times New Roman"/>
              </a:rPr>
            </a:br>
            <a:r>
              <a:rPr lang="en" sz="1200" dirty="0">
                <a:solidFill>
                  <a:schemeClr val="dk1"/>
                </a:solidFill>
                <a:latin typeface="Times New Roman"/>
                <a:ea typeface="Times New Roman"/>
                <a:cs typeface="Times New Roman"/>
                <a:sym typeface="Times New Roman"/>
              </a:rPr>
              <a:t>• Among those who have sexted, 10% have done so with people they only know online, marking a sizeable decrease from 29% in 2009.</a:t>
            </a:r>
            <a:br>
              <a:rPr lang="en" sz="1200" dirty="0">
                <a:solidFill>
                  <a:schemeClr val="dk1"/>
                </a:solidFill>
                <a:latin typeface="Times New Roman"/>
                <a:ea typeface="Times New Roman"/>
                <a:cs typeface="Times New Roman"/>
                <a:sym typeface="Times New Roman"/>
              </a:rPr>
            </a:br>
            <a:r>
              <a:rPr lang="en" sz="1200" dirty="0">
                <a:solidFill>
                  <a:schemeClr val="dk1"/>
                </a:solidFill>
                <a:latin typeface="Times New Roman"/>
                <a:ea typeface="Times New Roman"/>
                <a:cs typeface="Times New Roman"/>
                <a:sym typeface="Times New Roman"/>
              </a:rPr>
              <a:t>Executive Summary: 2011 AP-MTV Digital Abuse Study. </a:t>
            </a:r>
            <a:r>
              <a:rPr lang="en" sz="1200" u="sng" dirty="0">
                <a:solidFill>
                  <a:schemeClr val="hlink"/>
                </a:solidFill>
                <a:latin typeface="Times New Roman"/>
                <a:ea typeface="Times New Roman"/>
                <a:cs typeface="Times New Roman"/>
                <a:sym typeface="Times New Roman"/>
                <a:hlinkClick r:id="rId5"/>
              </a:rPr>
              <a:t>http://www.athinline.org/pdfs/MTV-AP_2011_Research_Study-Exec_Summary.pdf</a:t>
            </a:r>
            <a:r>
              <a:rPr lang="en" sz="1200" dirty="0">
                <a:solidFill>
                  <a:schemeClr val="dk1"/>
                </a:solidFill>
                <a:latin typeface="Times New Roman"/>
                <a:ea typeface="Times New Roman"/>
                <a:cs typeface="Times New Roman"/>
                <a:sym typeface="Times New Roman"/>
              </a:rPr>
              <a:t> </a:t>
            </a:r>
          </a:p>
          <a:p>
            <a:pPr marL="457200" lvl="0" indent="-304800" rtl="0">
              <a:lnSpc>
                <a:spcPct val="120000"/>
              </a:lnSpc>
              <a:spcBef>
                <a:spcPts val="0"/>
              </a:spcBef>
              <a:buClr>
                <a:schemeClr val="dk1"/>
              </a:buClr>
              <a:buSzPct val="100000"/>
              <a:buFont typeface="Times New Roman"/>
            </a:pPr>
            <a:r>
              <a:rPr lang="en" sz="1200" dirty="0">
                <a:solidFill>
                  <a:schemeClr val="dk1"/>
                </a:solidFill>
                <a:latin typeface="Times New Roman"/>
                <a:ea typeface="Times New Roman"/>
                <a:cs typeface="Times New Roman"/>
                <a:sym typeface="Times New Roman"/>
              </a:rPr>
              <a:t>9% sent a sext, 17% received a sext</a:t>
            </a:r>
            <a:br>
              <a:rPr lang="en" sz="1200" dirty="0">
                <a:solidFill>
                  <a:schemeClr val="dk1"/>
                </a:solidFill>
                <a:latin typeface="Times New Roman"/>
                <a:ea typeface="Times New Roman"/>
                <a:cs typeface="Times New Roman"/>
                <a:sym typeface="Times New Roman"/>
              </a:rPr>
            </a:br>
            <a:r>
              <a:rPr lang="en" sz="1200" dirty="0">
                <a:solidFill>
                  <a:schemeClr val="dk1"/>
                </a:solidFill>
                <a:latin typeface="Times New Roman"/>
                <a:ea typeface="Times New Roman"/>
                <a:cs typeface="Times New Roman"/>
                <a:sym typeface="Times New Roman"/>
              </a:rPr>
              <a:t>“Sext Senders are more likely to be girls (65% girls vs. 35% boys)”</a:t>
            </a:r>
            <a:br>
              <a:rPr lang="en" sz="1200" dirty="0">
                <a:solidFill>
                  <a:schemeClr val="dk1"/>
                </a:solidFill>
                <a:latin typeface="Times New Roman"/>
                <a:ea typeface="Times New Roman"/>
                <a:cs typeface="Times New Roman"/>
                <a:sym typeface="Times New Roman"/>
              </a:rPr>
            </a:br>
            <a:r>
              <a:rPr lang="en" sz="1200" dirty="0">
                <a:solidFill>
                  <a:schemeClr val="dk1"/>
                </a:solidFill>
                <a:latin typeface="Times New Roman"/>
                <a:ea typeface="Times New Roman"/>
                <a:cs typeface="Times New Roman"/>
                <a:sym typeface="Times New Roman"/>
              </a:rPr>
              <a:t>“More likely to be older (61% ages 16-18, 39% ages 13-15)”</a:t>
            </a:r>
            <a:br>
              <a:rPr lang="en" sz="1200" dirty="0">
                <a:solidFill>
                  <a:schemeClr val="dk1"/>
                </a:solidFill>
                <a:latin typeface="Times New Roman"/>
                <a:ea typeface="Times New Roman"/>
                <a:cs typeface="Times New Roman"/>
                <a:sym typeface="Times New Roman"/>
              </a:rPr>
            </a:br>
            <a:r>
              <a:rPr lang="en" sz="1200" dirty="0">
                <a:solidFill>
                  <a:schemeClr val="dk1"/>
                </a:solidFill>
                <a:latin typeface="Times New Roman"/>
                <a:ea typeface="Times New Roman"/>
                <a:cs typeface="Times New Roman"/>
                <a:sym typeface="Times New Roman"/>
              </a:rPr>
              <a:t>Cox Communications Teens Online &amp; Wireless Safety Survey </a:t>
            </a:r>
            <a:r>
              <a:rPr lang="en" sz="1200" u="sng" dirty="0">
                <a:solidFill>
                  <a:schemeClr val="hlink"/>
                </a:solidFill>
                <a:latin typeface="Times New Roman"/>
                <a:ea typeface="Times New Roman"/>
                <a:cs typeface="Times New Roman"/>
                <a:sym typeface="Times New Roman"/>
                <a:hlinkClick r:id="rId3"/>
              </a:rPr>
              <a:t>http://www.cox.com/wcm/en/aboutus/datasheet/takecharge/2009-teen-survey.pdf</a:t>
            </a:r>
          </a:p>
          <a:p>
            <a:pPr marL="457200" lvl="0" indent="-304800" rtl="0">
              <a:lnSpc>
                <a:spcPct val="120000"/>
              </a:lnSpc>
              <a:spcBef>
                <a:spcPts val="0"/>
              </a:spcBef>
              <a:buClr>
                <a:schemeClr val="dk1"/>
              </a:buClr>
              <a:buSzPct val="100000"/>
              <a:buFont typeface="Times New Roman"/>
            </a:pPr>
            <a:r>
              <a:rPr lang="en" sz="1200" dirty="0">
                <a:solidFill>
                  <a:schemeClr val="dk1"/>
                </a:solidFill>
                <a:latin typeface="Times New Roman"/>
                <a:ea typeface="Times New Roman"/>
                <a:cs typeface="Times New Roman"/>
                <a:sym typeface="Times New Roman"/>
              </a:rPr>
              <a:t>A significant number of teens have electronically sent, or posted online, nude or semi-nude pictures or video of themselves. 20% of teens overall; 22% of teen girls; 18% of teen boys; 11% of young teen girls (ages 13-16)</a:t>
            </a:r>
            <a:br>
              <a:rPr lang="en" sz="1200" dirty="0">
                <a:solidFill>
                  <a:schemeClr val="dk1"/>
                </a:solidFill>
                <a:latin typeface="Times New Roman"/>
                <a:ea typeface="Times New Roman"/>
                <a:cs typeface="Times New Roman"/>
                <a:sym typeface="Times New Roman"/>
              </a:rPr>
            </a:br>
            <a:r>
              <a:rPr lang="en" sz="1200" dirty="0">
                <a:solidFill>
                  <a:schemeClr val="dk1"/>
                </a:solidFill>
                <a:latin typeface="Times New Roman"/>
                <a:ea typeface="Times New Roman"/>
                <a:cs typeface="Times New Roman"/>
                <a:sym typeface="Times New Roman"/>
              </a:rPr>
              <a:t>Sexually suggestive messages (text, email, IM) are even more prevalent than sexually suggestive images. 39% of all teens; 37% of teen girls; 40% of teen boys; 48% of teens say they have received such messages</a:t>
            </a:r>
            <a:br>
              <a:rPr lang="en" sz="1200" dirty="0">
                <a:solidFill>
                  <a:schemeClr val="dk1"/>
                </a:solidFill>
                <a:latin typeface="Times New Roman"/>
                <a:ea typeface="Times New Roman"/>
                <a:cs typeface="Times New Roman"/>
                <a:sym typeface="Times New Roman"/>
              </a:rPr>
            </a:br>
            <a:r>
              <a:rPr lang="en" sz="1200" dirty="0">
                <a:solidFill>
                  <a:schemeClr val="dk1"/>
                </a:solidFill>
                <a:latin typeface="Times New Roman"/>
                <a:ea typeface="Times New Roman"/>
                <a:cs typeface="Times New Roman"/>
                <a:sym typeface="Times New Roman"/>
              </a:rPr>
              <a:t>The National Campaign to Prevent Teen and Unplanned Pregnancy “Sex and Tech: Results from a Survey of Teens and Young Adults”</a:t>
            </a:r>
            <a:r>
              <a:rPr lang="en" sz="1200" dirty="0">
                <a:solidFill>
                  <a:schemeClr val="dk1"/>
                </a:solidFill>
                <a:latin typeface="Times New Roman"/>
                <a:ea typeface="Times New Roman"/>
                <a:cs typeface="Times New Roman"/>
                <a:sym typeface="Times New Roman"/>
                <a:hlinkClick r:id="rId6"/>
              </a:rPr>
              <a:t> (2009)</a:t>
            </a:r>
            <a:r>
              <a:rPr lang="en" sz="1200" dirty="0">
                <a:solidFill>
                  <a:schemeClr val="dk1"/>
                </a:solidFill>
                <a:latin typeface="Times New Roman"/>
                <a:ea typeface="Times New Roman"/>
                <a:cs typeface="Times New Roman"/>
                <a:sym typeface="Times New Roman"/>
              </a:rPr>
              <a:t> </a:t>
            </a:r>
            <a:r>
              <a:rPr lang="en" sz="1200" u="sng" dirty="0">
                <a:solidFill>
                  <a:schemeClr val="hlink"/>
                </a:solidFill>
                <a:latin typeface="Times New Roman"/>
                <a:ea typeface="Times New Roman"/>
                <a:cs typeface="Times New Roman"/>
                <a:sym typeface="Times New Roman"/>
                <a:hlinkClick r:id="rId6"/>
              </a:rPr>
              <a:t>https://thenationalcampaign.org/sites/default/files/resource-primary-download/sex_and_tech_summary.pdf</a:t>
            </a:r>
            <a:r>
              <a:rPr lang="en" sz="1200" dirty="0">
                <a:solidFill>
                  <a:schemeClr val="dk1"/>
                </a:solidFill>
                <a:latin typeface="Times New Roman"/>
                <a:ea typeface="Times New Roman"/>
                <a:cs typeface="Times New Roman"/>
                <a:sym typeface="Times New Roman"/>
              </a:rPr>
              <a:t>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7" name="Shape 10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marL="0" lvl="0" indent="0" rtl="0">
              <a:lnSpc>
                <a:spcPct val="138000"/>
              </a:lnSpc>
              <a:spcBef>
                <a:spcPts val="0"/>
              </a:spcBef>
              <a:buNone/>
            </a:pPr>
            <a:r>
              <a:rPr lang="en" sz="1200" dirty="0">
                <a:solidFill>
                  <a:schemeClr val="dk1"/>
                </a:solidFill>
                <a:latin typeface="Times New Roman"/>
                <a:ea typeface="Times New Roman"/>
                <a:cs typeface="Times New Roman"/>
                <a:sym typeface="Times New Roman"/>
              </a:rPr>
              <a:t>Teen attitudes about sexting are taken from the studies.</a:t>
            </a:r>
          </a:p>
          <a:p>
            <a:pPr marL="0" lvl="0" indent="0" rtl="0">
              <a:lnSpc>
                <a:spcPct val="138000"/>
              </a:lnSpc>
              <a:spcBef>
                <a:spcPts val="0"/>
              </a:spcBef>
              <a:buNone/>
            </a:pPr>
            <a:endParaRPr sz="1200" dirty="0">
              <a:solidFill>
                <a:schemeClr val="dk1"/>
              </a:solidFill>
              <a:latin typeface="Times New Roman"/>
              <a:ea typeface="Times New Roman"/>
              <a:cs typeface="Times New Roman"/>
              <a:sym typeface="Times New Roman"/>
            </a:endParaRPr>
          </a:p>
          <a:p>
            <a:pPr marL="0" lvl="0" indent="0" rtl="0">
              <a:lnSpc>
                <a:spcPct val="138000"/>
              </a:lnSpc>
              <a:spcBef>
                <a:spcPts val="0"/>
              </a:spcBef>
              <a:buNone/>
            </a:pPr>
            <a:r>
              <a:rPr lang="en" sz="1200" dirty="0" smtClean="0">
                <a:solidFill>
                  <a:schemeClr val="dk1"/>
                </a:solidFill>
                <a:latin typeface="Times New Roman"/>
                <a:ea typeface="Times New Roman"/>
                <a:cs typeface="Times New Roman"/>
                <a:sym typeface="Times New Roman"/>
              </a:rPr>
              <a:t>It’s important to frame the</a:t>
            </a:r>
            <a:r>
              <a:rPr lang="en" sz="1200" baseline="0" dirty="0" smtClean="0">
                <a:solidFill>
                  <a:schemeClr val="dk1"/>
                </a:solidFill>
                <a:latin typeface="Times New Roman"/>
                <a:ea typeface="Times New Roman"/>
                <a:cs typeface="Times New Roman"/>
                <a:sym typeface="Times New Roman"/>
              </a:rPr>
              <a:t> above with the following:</a:t>
            </a:r>
          </a:p>
          <a:p>
            <a:pPr marL="171450" lvl="0" indent="-171450" rtl="0">
              <a:lnSpc>
                <a:spcPct val="138000"/>
              </a:lnSpc>
              <a:spcBef>
                <a:spcPts val="0"/>
              </a:spcBef>
              <a:buFont typeface="Arial" charset="0"/>
              <a:buChar char="•"/>
            </a:pPr>
            <a:r>
              <a:rPr lang="en" sz="1200" dirty="0" smtClean="0">
                <a:solidFill>
                  <a:schemeClr val="dk1"/>
                </a:solidFill>
                <a:latin typeface="Times New Roman"/>
                <a:ea typeface="Times New Roman"/>
                <a:cs typeface="Times New Roman"/>
                <a:sym typeface="Times New Roman"/>
              </a:rPr>
              <a:t>talk </a:t>
            </a:r>
            <a:r>
              <a:rPr lang="en" sz="1200" dirty="0">
                <a:solidFill>
                  <a:schemeClr val="dk1"/>
                </a:solidFill>
                <a:latin typeface="Times New Roman"/>
                <a:ea typeface="Times New Roman"/>
                <a:cs typeface="Times New Roman"/>
                <a:sym typeface="Times New Roman"/>
              </a:rPr>
              <a:t>about technology being everywhere, and that kids are of course influenced by their peer </a:t>
            </a:r>
            <a:r>
              <a:rPr lang="en" sz="1200" dirty="0" smtClean="0">
                <a:solidFill>
                  <a:schemeClr val="dk1"/>
                </a:solidFill>
                <a:latin typeface="Times New Roman"/>
                <a:ea typeface="Times New Roman"/>
                <a:cs typeface="Times New Roman"/>
                <a:sym typeface="Times New Roman"/>
              </a:rPr>
              <a:t>groups</a:t>
            </a:r>
          </a:p>
          <a:p>
            <a:pPr marL="171450" lvl="0" indent="-171450" rtl="0">
              <a:lnSpc>
                <a:spcPct val="138000"/>
              </a:lnSpc>
              <a:spcBef>
                <a:spcPts val="0"/>
              </a:spcBef>
              <a:buFont typeface="Arial" charset="0"/>
              <a:buChar char="•"/>
            </a:pPr>
            <a:r>
              <a:rPr lang="en" sz="1200" dirty="0" smtClean="0">
                <a:solidFill>
                  <a:schemeClr val="dk1"/>
                </a:solidFill>
                <a:latin typeface="Times New Roman"/>
                <a:ea typeface="Times New Roman"/>
                <a:cs typeface="Times New Roman"/>
                <a:sym typeface="Times New Roman"/>
              </a:rPr>
              <a:t>exploring </a:t>
            </a:r>
            <a:r>
              <a:rPr lang="en" sz="1200" dirty="0">
                <a:solidFill>
                  <a:schemeClr val="dk1"/>
                </a:solidFill>
                <a:latin typeface="Times New Roman"/>
                <a:ea typeface="Times New Roman"/>
                <a:cs typeface="Times New Roman"/>
                <a:sym typeface="Times New Roman"/>
              </a:rPr>
              <a:t>social, romantic and sexual relationships and boundaries is </a:t>
            </a:r>
            <a:r>
              <a:rPr lang="en" sz="1200" dirty="0" smtClean="0">
                <a:solidFill>
                  <a:schemeClr val="dk1"/>
                </a:solidFill>
                <a:latin typeface="Times New Roman"/>
                <a:ea typeface="Times New Roman"/>
                <a:cs typeface="Times New Roman"/>
                <a:sym typeface="Times New Roman"/>
              </a:rPr>
              <a:t>developmentally appropriate, </a:t>
            </a:r>
            <a:r>
              <a:rPr lang="en" sz="1200" dirty="0">
                <a:solidFill>
                  <a:schemeClr val="dk1"/>
                </a:solidFill>
                <a:latin typeface="Times New Roman"/>
                <a:ea typeface="Times New Roman"/>
                <a:cs typeface="Times New Roman"/>
                <a:sym typeface="Times New Roman"/>
              </a:rPr>
              <a:t>and that is happening in a connected world, in terms of technology.</a:t>
            </a:r>
          </a:p>
          <a:p>
            <a:pPr marL="0" lvl="0" indent="0" rtl="0">
              <a:lnSpc>
                <a:spcPct val="138000"/>
              </a:lnSpc>
              <a:spcBef>
                <a:spcPts val="0"/>
              </a:spcBef>
              <a:buNone/>
            </a:pPr>
            <a:endParaRPr sz="1200" dirty="0">
              <a:solidFill>
                <a:schemeClr val="dk1"/>
              </a:solidFill>
              <a:latin typeface="Times New Roman"/>
              <a:ea typeface="Times New Roman"/>
              <a:cs typeface="Times New Roman"/>
              <a:sym typeface="Times New Roman"/>
            </a:endParaRPr>
          </a:p>
          <a:p>
            <a:pPr marL="0" lvl="0" indent="0" rtl="0">
              <a:lnSpc>
                <a:spcPct val="138000"/>
              </a:lnSpc>
              <a:spcBef>
                <a:spcPts val="0"/>
              </a:spcBef>
              <a:buNone/>
            </a:pPr>
            <a:r>
              <a:rPr lang="en" sz="1200" dirty="0">
                <a:solidFill>
                  <a:schemeClr val="dk1"/>
                </a:solidFill>
                <a:latin typeface="Times New Roman"/>
                <a:ea typeface="Times New Roman"/>
                <a:cs typeface="Times New Roman"/>
                <a:sym typeface="Times New Roman"/>
              </a:rPr>
              <a:t>Cites:</a:t>
            </a:r>
          </a:p>
          <a:p>
            <a:pPr marL="0" lvl="0" indent="0" rtl="0">
              <a:lnSpc>
                <a:spcPct val="138000"/>
              </a:lnSpc>
              <a:spcBef>
                <a:spcPts val="0"/>
              </a:spcBef>
              <a:buNone/>
            </a:pPr>
            <a:r>
              <a:rPr lang="en" sz="1200" dirty="0">
                <a:solidFill>
                  <a:schemeClr val="dk1"/>
                </a:solidFill>
                <a:latin typeface="Times New Roman"/>
                <a:ea typeface="Times New Roman"/>
                <a:cs typeface="Times New Roman"/>
                <a:sym typeface="Times New Roman"/>
              </a:rPr>
              <a:t>60% of teens who sexted did so..</a:t>
            </a:r>
          </a:p>
          <a:p>
            <a:pPr marL="457200" lvl="0" indent="-304800" rtl="0">
              <a:lnSpc>
                <a:spcPct val="120000"/>
              </a:lnSpc>
              <a:spcBef>
                <a:spcPts val="0"/>
              </a:spcBef>
              <a:buClr>
                <a:schemeClr val="dk1"/>
              </a:buClr>
              <a:buSzPct val="100000"/>
              <a:buFont typeface="Times New Roman"/>
            </a:pPr>
            <a:r>
              <a:rPr lang="en" sz="1200" dirty="0">
                <a:solidFill>
                  <a:schemeClr val="dk1"/>
                </a:solidFill>
                <a:latin typeface="Times New Roman"/>
                <a:ea typeface="Times New Roman"/>
                <a:cs typeface="Times New Roman"/>
                <a:sym typeface="Times New Roman"/>
              </a:rPr>
              <a:t>60% of senders report sending within a relationship</a:t>
            </a:r>
            <a:br>
              <a:rPr lang="en" sz="1200" dirty="0">
                <a:solidFill>
                  <a:schemeClr val="dk1"/>
                </a:solidFill>
                <a:latin typeface="Times New Roman"/>
                <a:ea typeface="Times New Roman"/>
                <a:cs typeface="Times New Roman"/>
                <a:sym typeface="Times New Roman"/>
              </a:rPr>
            </a:br>
            <a:r>
              <a:rPr lang="en" sz="1200" dirty="0">
                <a:solidFill>
                  <a:schemeClr val="dk1"/>
                </a:solidFill>
                <a:latin typeface="Times New Roman"/>
                <a:ea typeface="Times New Roman"/>
                <a:cs typeface="Times New Roman"/>
                <a:sym typeface="Times New Roman"/>
              </a:rPr>
              <a:t>Cox Communications Teens Online &amp; Wireless Safety Survey </a:t>
            </a:r>
            <a:r>
              <a:rPr lang="en" sz="1200" u="sng" dirty="0">
                <a:solidFill>
                  <a:schemeClr val="accent5"/>
                </a:solidFill>
                <a:latin typeface="Times New Roman"/>
                <a:ea typeface="Times New Roman"/>
                <a:cs typeface="Times New Roman"/>
                <a:sym typeface="Times New Roman"/>
                <a:hlinkClick r:id="rId3"/>
              </a:rPr>
              <a:t>http://www.cox.com/wcm/en/aboutus/datasheet/takecharge/2009-teen-survey.pdf</a:t>
            </a:r>
          </a:p>
          <a:p>
            <a:pPr marL="457200" lvl="0" indent="-304800" rtl="0">
              <a:lnSpc>
                <a:spcPct val="120000"/>
              </a:lnSpc>
              <a:spcBef>
                <a:spcPts val="0"/>
              </a:spcBef>
              <a:buClr>
                <a:schemeClr val="dk1"/>
              </a:buClr>
              <a:buSzPct val="100000"/>
              <a:buFont typeface="Times New Roman"/>
            </a:pPr>
            <a:r>
              <a:rPr lang="en" sz="1200" dirty="0">
                <a:solidFill>
                  <a:schemeClr val="dk1"/>
                </a:solidFill>
                <a:latin typeface="Times New Roman"/>
                <a:ea typeface="Times New Roman"/>
                <a:cs typeface="Times New Roman"/>
                <a:sym typeface="Times New Roman"/>
              </a:rPr>
              <a:t>71% of teen girls and 67% of teen guys who have sent or posted sexually suggestive content say they have sent/posted this content to a boyfriend/girlfriend. 21% of teen girls and 39% of teen boys say they have sent such content to someone they wanted to date or hook up with.</a:t>
            </a:r>
            <a:br>
              <a:rPr lang="en" sz="1200" dirty="0">
                <a:solidFill>
                  <a:schemeClr val="dk1"/>
                </a:solidFill>
                <a:latin typeface="Times New Roman"/>
                <a:ea typeface="Times New Roman"/>
                <a:cs typeface="Times New Roman"/>
                <a:sym typeface="Times New Roman"/>
              </a:rPr>
            </a:br>
            <a:r>
              <a:rPr lang="en" sz="1200" dirty="0">
                <a:solidFill>
                  <a:schemeClr val="dk1"/>
                </a:solidFill>
                <a:latin typeface="Times New Roman"/>
                <a:ea typeface="Times New Roman"/>
                <a:cs typeface="Times New Roman"/>
                <a:sym typeface="Times New Roman"/>
              </a:rPr>
              <a:t>The National Campaign to Prevent Teen and Unplanned Pregnancy “Sex and Tech: Results from a Survey of Teens and Young Adults”</a:t>
            </a:r>
            <a:r>
              <a:rPr lang="en" sz="1200" dirty="0">
                <a:solidFill>
                  <a:schemeClr val="dk1"/>
                </a:solidFill>
                <a:latin typeface="Times New Roman"/>
                <a:ea typeface="Times New Roman"/>
                <a:cs typeface="Times New Roman"/>
                <a:sym typeface="Times New Roman"/>
                <a:hlinkClick r:id="rId4"/>
              </a:rPr>
              <a:t> (2009)</a:t>
            </a:r>
            <a:r>
              <a:rPr lang="en" sz="1200" dirty="0">
                <a:solidFill>
                  <a:schemeClr val="dk1"/>
                </a:solidFill>
                <a:latin typeface="Times New Roman"/>
                <a:ea typeface="Times New Roman"/>
                <a:cs typeface="Times New Roman"/>
                <a:sym typeface="Times New Roman"/>
              </a:rPr>
              <a:t>  </a:t>
            </a:r>
            <a:r>
              <a:rPr lang="en" sz="1200" u="sng" dirty="0">
                <a:solidFill>
                  <a:schemeClr val="accent5"/>
                </a:solidFill>
                <a:latin typeface="Times New Roman"/>
                <a:ea typeface="Times New Roman"/>
                <a:cs typeface="Times New Roman"/>
                <a:sym typeface="Times New Roman"/>
                <a:hlinkClick r:id="rId4"/>
              </a:rPr>
              <a:t>https://thenationalcampaign.org/sites/default/files/resource-primary-download/sex_and_tech_summary.pdf</a:t>
            </a:r>
            <a:r>
              <a:rPr lang="en" sz="1200" dirty="0">
                <a:solidFill>
                  <a:schemeClr val="dk1"/>
                </a:solidFill>
                <a:latin typeface="Times New Roman"/>
                <a:ea typeface="Times New Roman"/>
                <a:cs typeface="Times New Roman"/>
                <a:sym typeface="Times New Roman"/>
              </a:rPr>
              <a:t> </a:t>
            </a:r>
          </a:p>
          <a:p>
            <a:pPr marL="0" lvl="0" indent="0" rtl="0">
              <a:lnSpc>
                <a:spcPct val="138000"/>
              </a:lnSpc>
              <a:spcBef>
                <a:spcPts val="0"/>
              </a:spcBef>
              <a:buNone/>
            </a:pPr>
            <a:r>
              <a:rPr lang="en" sz="1200" dirty="0">
                <a:solidFill>
                  <a:schemeClr val="dk1"/>
                </a:solidFill>
                <a:latin typeface="Times New Roman"/>
                <a:ea typeface="Times New Roman"/>
                <a:cs typeface="Times New Roman"/>
                <a:sym typeface="Times New Roman"/>
              </a:rPr>
              <a:t>Likelihood increases with age...</a:t>
            </a:r>
          </a:p>
          <a:p>
            <a:pPr marL="457200" lvl="0" indent="-304800" rtl="0">
              <a:lnSpc>
                <a:spcPct val="120000"/>
              </a:lnSpc>
              <a:spcBef>
                <a:spcPts val="0"/>
              </a:spcBef>
              <a:buClr>
                <a:schemeClr val="dk1"/>
              </a:buClr>
              <a:buSzPct val="100000"/>
              <a:buFont typeface="Times New Roman"/>
            </a:pPr>
            <a:r>
              <a:rPr lang="en" sz="1200" dirty="0">
                <a:solidFill>
                  <a:schemeClr val="dk1"/>
                </a:solidFill>
                <a:latin typeface="Times New Roman"/>
                <a:ea typeface="Times New Roman"/>
                <a:cs typeface="Times New Roman"/>
                <a:sym typeface="Times New Roman"/>
              </a:rPr>
              <a:t>More likely to be older (61% ages 16-18, 39% ages 13-15) Cox Communications Teens Online &amp; Wireless Safety Survey </a:t>
            </a:r>
            <a:r>
              <a:rPr lang="en" sz="1200" u="sng" dirty="0">
                <a:solidFill>
                  <a:schemeClr val="accent5"/>
                </a:solidFill>
                <a:latin typeface="Times New Roman"/>
                <a:ea typeface="Times New Roman"/>
                <a:cs typeface="Times New Roman"/>
                <a:sym typeface="Times New Roman"/>
                <a:hlinkClick r:id="rId3"/>
              </a:rPr>
              <a:t>http://www.cox.com/wcm/en/aboutus/datasheet/takecharge/2009-teen-survey.pdf</a:t>
            </a:r>
          </a:p>
          <a:p>
            <a:pPr marL="457200" lvl="0" indent="-304800" rtl="0">
              <a:lnSpc>
                <a:spcPct val="120000"/>
              </a:lnSpc>
              <a:spcBef>
                <a:spcPts val="0"/>
              </a:spcBef>
              <a:buClr>
                <a:schemeClr val="dk1"/>
              </a:buClr>
              <a:buSzPct val="100000"/>
              <a:buFont typeface="Times New Roman"/>
            </a:pPr>
            <a:r>
              <a:rPr lang="en" sz="1200" dirty="0">
                <a:solidFill>
                  <a:schemeClr val="dk1"/>
                </a:solidFill>
                <a:latin typeface="Times New Roman"/>
                <a:ea typeface="Times New Roman"/>
                <a:cs typeface="Times New Roman"/>
                <a:sym typeface="Times New Roman"/>
              </a:rPr>
              <a:t>Sending a sext is far more prevalent among young adults (19%) compared to teens (7%) Executive Summary: 2011 AP-MTV Digital Abuse Study. </a:t>
            </a:r>
            <a:r>
              <a:rPr lang="en" sz="1200" u="sng" dirty="0">
                <a:solidFill>
                  <a:schemeClr val="accent5"/>
                </a:solidFill>
                <a:latin typeface="Times New Roman"/>
                <a:ea typeface="Times New Roman"/>
                <a:cs typeface="Times New Roman"/>
                <a:sym typeface="Times New Roman"/>
                <a:hlinkClick r:id="rId5"/>
              </a:rPr>
              <a:t>http://www.athinline.org/pdfs/MTV-AP_2011_Research_Study-Exec_Summary.pdf</a:t>
            </a:r>
            <a:r>
              <a:rPr lang="en" sz="1200" dirty="0">
                <a:solidFill>
                  <a:schemeClr val="dk1"/>
                </a:solidFill>
                <a:latin typeface="Times New Roman"/>
                <a:ea typeface="Times New Roman"/>
                <a:cs typeface="Times New Roman"/>
                <a:sym typeface="Times New Roman"/>
              </a:rPr>
              <a:t> </a:t>
            </a:r>
          </a:p>
          <a:p>
            <a:pPr marL="457200" lvl="0" indent="-304800" rtl="0">
              <a:lnSpc>
                <a:spcPct val="120000"/>
              </a:lnSpc>
              <a:spcBef>
                <a:spcPts val="0"/>
              </a:spcBef>
              <a:buClr>
                <a:schemeClr val="dk1"/>
              </a:buClr>
              <a:buSzPct val="100000"/>
              <a:buFont typeface="Times New Roman"/>
            </a:pPr>
            <a:r>
              <a:rPr lang="en" sz="1200" dirty="0">
                <a:solidFill>
                  <a:schemeClr val="dk1"/>
                </a:solidFill>
                <a:latin typeface="Times New Roman"/>
                <a:ea typeface="Times New Roman"/>
                <a:cs typeface="Times New Roman"/>
                <a:sym typeface="Times New Roman"/>
              </a:rPr>
              <a:t>In terms of demographic differences, age is by far the strongest predictor of sexting behavior. Younger adults in general are much more likely than their elders to engage in sexting, although the youngest cell owners do not lead the way—the peak in this activity actually occurs among those in their mid-20s to mid-30s. [See graphic breakdown by age range at </a:t>
            </a:r>
            <a:r>
              <a:rPr lang="en" sz="1200" u="sng" dirty="0">
                <a:solidFill>
                  <a:schemeClr val="hlink"/>
                </a:solidFill>
                <a:latin typeface="Times New Roman"/>
                <a:ea typeface="Times New Roman"/>
                <a:cs typeface="Times New Roman"/>
                <a:sym typeface="Times New Roman"/>
                <a:hlinkClick r:id="rId6"/>
              </a:rPr>
              <a:t>http://www.pewinternet.org/2012/11/30/part-v-cell-phone-usage/</a:t>
            </a:r>
            <a:r>
              <a:rPr lang="en" sz="1200" dirty="0">
                <a:solidFill>
                  <a:schemeClr val="dk1"/>
                </a:solidFill>
                <a:latin typeface="Times New Roman"/>
                <a:ea typeface="Times New Roman"/>
                <a:cs typeface="Times New Roman"/>
                <a:sym typeface="Times New Roman"/>
              </a:rPr>
              <a:t>] </a:t>
            </a:r>
          </a:p>
          <a:p>
            <a:pPr marL="0" lvl="0" indent="0" rtl="0">
              <a:lnSpc>
                <a:spcPct val="138000"/>
              </a:lnSpc>
              <a:spcBef>
                <a:spcPts val="0"/>
              </a:spcBef>
              <a:buNone/>
            </a:pPr>
            <a:r>
              <a:rPr lang="en" sz="1200" dirty="0">
                <a:solidFill>
                  <a:schemeClr val="dk1"/>
                </a:solidFill>
                <a:latin typeface="Times New Roman"/>
                <a:ea typeface="Times New Roman"/>
                <a:cs typeface="Times New Roman"/>
                <a:sym typeface="Times New Roman"/>
              </a:rPr>
              <a:t>half of all who sent an image felt pressured…</a:t>
            </a:r>
          </a:p>
          <a:p>
            <a:pPr marL="457200" lvl="0" indent="-304800" rtl="0">
              <a:lnSpc>
                <a:spcPct val="138000"/>
              </a:lnSpc>
              <a:spcBef>
                <a:spcPts val="0"/>
              </a:spcBef>
              <a:buClr>
                <a:schemeClr val="dk1"/>
              </a:buClr>
              <a:buSzPct val="100000"/>
              <a:buFont typeface="Times New Roman"/>
            </a:pPr>
            <a:r>
              <a:rPr lang="en" sz="1200" dirty="0">
                <a:solidFill>
                  <a:schemeClr val="dk1"/>
                </a:solidFill>
                <a:latin typeface="Times New Roman"/>
                <a:ea typeface="Times New Roman"/>
                <a:cs typeface="Times New Roman"/>
                <a:sym typeface="Times New Roman"/>
              </a:rPr>
              <a:t>Acts of sexual digital abuse are the second and third most-reported complaints. Approximately 7 percent of teenagers say their partner sent them texts and/or emails asking them to engage in unwanted sexual acts. The same percentage says their partner pressured them to send a sexually explicit photo of themselves. </a:t>
            </a:r>
            <a:r>
              <a:rPr lang="en" dirty="0">
                <a:solidFill>
                  <a:schemeClr val="dk1"/>
                </a:solidFill>
              </a:rPr>
              <a:t>The Urban Institute’s Technology Teen Dating Violence and Abuse, and Bullying </a:t>
            </a:r>
            <a:r>
              <a:rPr lang="en" u="sng" dirty="0">
                <a:solidFill>
                  <a:schemeClr val="accent5"/>
                </a:solidFill>
                <a:hlinkClick r:id="rId7"/>
              </a:rPr>
              <a:t>http://www.urban.org/research/publication/technology-teen-dating-violence-and-abuse-and-bullying</a:t>
            </a:r>
          </a:p>
          <a:p>
            <a:pPr marL="457200" lvl="0" indent="-304800" rtl="0">
              <a:lnSpc>
                <a:spcPct val="138000"/>
              </a:lnSpc>
              <a:spcBef>
                <a:spcPts val="0"/>
              </a:spcBef>
              <a:buClr>
                <a:schemeClr val="dk1"/>
              </a:buClr>
              <a:buSzPct val="100000"/>
              <a:buFont typeface="Times New Roman"/>
            </a:pPr>
            <a:r>
              <a:rPr lang="en" sz="1200" dirty="0">
                <a:solidFill>
                  <a:schemeClr val="dk1"/>
                </a:solidFill>
                <a:latin typeface="Times New Roman"/>
                <a:ea typeface="Times New Roman"/>
                <a:cs typeface="Times New Roman"/>
                <a:sym typeface="Times New Roman"/>
              </a:rPr>
              <a:t>The top reasons for sext senders to send these messages are because someone asked them to (43%) and to have fun (40%). For sext receivers, it is to have fun (54%) and to impress someone (48%). Cox Communications Teens Online &amp; Wireless Safety Survey </a:t>
            </a:r>
            <a:r>
              <a:rPr lang="en" sz="1200" u="sng" dirty="0">
                <a:solidFill>
                  <a:schemeClr val="accent5"/>
                </a:solidFill>
                <a:latin typeface="Times New Roman"/>
                <a:ea typeface="Times New Roman"/>
                <a:cs typeface="Times New Roman"/>
                <a:sym typeface="Times New Roman"/>
                <a:hlinkClick r:id="rId3"/>
              </a:rPr>
              <a:t>http://www.cox.com/wcm/en/aboutus/datasheet/takecharge/2009-teen-survey.pdf</a:t>
            </a:r>
          </a:p>
          <a:p>
            <a:pPr marL="0" lvl="0" indent="-69850" rtl="0">
              <a:lnSpc>
                <a:spcPct val="138000"/>
              </a:lnSpc>
              <a:spcBef>
                <a:spcPts val="0"/>
              </a:spcBef>
              <a:buClr>
                <a:schemeClr val="dk1"/>
              </a:buClr>
              <a:buSzPct val="91666"/>
              <a:buFont typeface="Arial"/>
              <a:buNone/>
            </a:pPr>
            <a:r>
              <a:rPr lang="en" sz="1200" dirty="0">
                <a:solidFill>
                  <a:schemeClr val="dk1"/>
                </a:solidFill>
                <a:latin typeface="Times New Roman"/>
                <a:ea typeface="Times New Roman"/>
                <a:cs typeface="Times New Roman"/>
                <a:sym typeface="Times New Roman"/>
              </a:rPr>
              <a:t>most kids already think...</a:t>
            </a:r>
          </a:p>
          <a:p>
            <a:pPr marL="457200" lvl="0" indent="-304800" rtl="0">
              <a:lnSpc>
                <a:spcPct val="138000"/>
              </a:lnSpc>
              <a:spcBef>
                <a:spcPts val="0"/>
              </a:spcBef>
              <a:buClr>
                <a:schemeClr val="dk1"/>
              </a:buClr>
              <a:buSzPct val="100000"/>
              <a:buFont typeface="Times New Roman"/>
            </a:pPr>
            <a:r>
              <a:rPr lang="en" sz="1200" dirty="0">
                <a:solidFill>
                  <a:schemeClr val="dk1"/>
                </a:solidFill>
                <a:latin typeface="Times New Roman"/>
                <a:ea typeface="Times New Roman"/>
                <a:cs typeface="Times New Roman"/>
                <a:sym typeface="Times New Roman"/>
              </a:rPr>
              <a:t>Nearly all teens think that it’s dangerous to sext, including sexters themselves. Cox Communications Teens Online &amp; Wireless Safety Survey </a:t>
            </a:r>
            <a:r>
              <a:rPr lang="en" sz="1200" u="sng" dirty="0">
                <a:solidFill>
                  <a:schemeClr val="accent5"/>
                </a:solidFill>
                <a:latin typeface="Times New Roman"/>
                <a:ea typeface="Times New Roman"/>
                <a:cs typeface="Times New Roman"/>
                <a:sym typeface="Times New Roman"/>
                <a:hlinkClick r:id="rId3"/>
              </a:rPr>
              <a:t>http://www.cox.com/wcm/en/aboutus/datasheet/takecharge/2009-teen-survey.pdf</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lnSpc>
                <a:spcPct val="120000"/>
              </a:lnSpc>
              <a:spcBef>
                <a:spcPts val="0"/>
              </a:spcBef>
              <a:buNone/>
            </a:pPr>
            <a:r>
              <a:rPr lang="en" dirty="0">
                <a:solidFill>
                  <a:schemeClr val="dk1"/>
                </a:solidFill>
              </a:rPr>
              <a:t>This slide is meant to illustrate the broader sexualized environment in the culture.</a:t>
            </a:r>
          </a:p>
          <a:p>
            <a:pPr lvl="0" rtl="0">
              <a:lnSpc>
                <a:spcPct val="120000"/>
              </a:lnSpc>
              <a:spcBef>
                <a:spcPts val="0"/>
              </a:spcBef>
              <a:buNone/>
            </a:pPr>
            <a:endParaRPr dirty="0">
              <a:solidFill>
                <a:schemeClr val="dk1"/>
              </a:solidFill>
            </a:endParaRPr>
          </a:p>
          <a:p>
            <a:pPr lvl="0">
              <a:lnSpc>
                <a:spcPct val="120000"/>
              </a:lnSpc>
              <a:spcBef>
                <a:spcPts val="0"/>
              </a:spcBef>
              <a:buNone/>
            </a:pPr>
            <a:r>
              <a:rPr lang="en" dirty="0">
                <a:solidFill>
                  <a:schemeClr val="dk1"/>
                </a:solidFill>
              </a:rPr>
              <a:t>Building a Prevention Framework to Address Teen “Sexting” Behaviors </a:t>
            </a:r>
            <a:r>
              <a:rPr lang="en" u="sng" dirty="0">
                <a:solidFill>
                  <a:schemeClr val="accent5"/>
                </a:solidFill>
                <a:hlinkClick r:id="rId3"/>
              </a:rPr>
              <a:t>https://www.ncjrs.gov/pdffiles1/ojjdp/grants/244001.pdf</a:t>
            </a:r>
            <a:r>
              <a:rPr lang="en" dirty="0">
                <a:solidFill>
                  <a:schemeClr val="dk1"/>
                </a:solidFill>
              </a:rPr>
              <a:t>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8" name="Shape 11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marL="0" lvl="0" indent="0">
              <a:lnSpc>
                <a:spcPct val="138000"/>
              </a:lnSpc>
              <a:spcBef>
                <a:spcPts val="0"/>
              </a:spcBef>
              <a:buNone/>
            </a:pPr>
            <a:r>
              <a:rPr lang="en" sz="1200" dirty="0" smtClean="0">
                <a:solidFill>
                  <a:schemeClr val="dk1"/>
                </a:solidFill>
                <a:latin typeface="Times New Roman"/>
                <a:ea typeface="Times New Roman"/>
                <a:cs typeface="Times New Roman"/>
                <a:sym typeface="Times New Roman"/>
              </a:rPr>
              <a:t>It </a:t>
            </a:r>
            <a:r>
              <a:rPr lang="en" sz="1200" dirty="0">
                <a:solidFill>
                  <a:schemeClr val="dk1"/>
                </a:solidFill>
                <a:latin typeface="Times New Roman"/>
                <a:ea typeface="Times New Roman"/>
                <a:cs typeface="Times New Roman"/>
                <a:sym typeface="Times New Roman"/>
              </a:rPr>
              <a:t>could go Viral</a:t>
            </a:r>
          </a:p>
          <a:p>
            <a:pPr marL="457200" lvl="0" indent="-304800" rtl="0">
              <a:lnSpc>
                <a:spcPct val="138000"/>
              </a:lnSpc>
              <a:spcBef>
                <a:spcPts val="0"/>
              </a:spcBef>
              <a:buClr>
                <a:schemeClr val="dk1"/>
              </a:buClr>
              <a:buSzPct val="100000"/>
              <a:buFont typeface="Times New Roman"/>
            </a:pPr>
            <a:r>
              <a:rPr lang="en" sz="1200" dirty="0">
                <a:solidFill>
                  <a:schemeClr val="dk1"/>
                </a:solidFill>
                <a:latin typeface="Times New Roman"/>
                <a:ea typeface="Times New Roman"/>
                <a:cs typeface="Times New Roman"/>
                <a:sym typeface="Times New Roman"/>
              </a:rPr>
              <a:t>3 in 10 friends of texters say that the photos were sent to someone else. </a:t>
            </a:r>
            <a:r>
              <a:rPr lang="en" dirty="0">
                <a:solidFill>
                  <a:schemeClr val="dk1"/>
                </a:solidFill>
              </a:rPr>
              <a:t>Cox Communications Teen Online &amp; Wireless Safety Survey </a:t>
            </a:r>
            <a:r>
              <a:rPr lang="en" u="sng" dirty="0">
                <a:solidFill>
                  <a:schemeClr val="accent5"/>
                </a:solidFill>
                <a:hlinkClick r:id="rId3"/>
              </a:rPr>
              <a:t>http://www.cox.com/wcm/en/aboutus/datasheet/takecharge/2009-teen-survey.pdf</a:t>
            </a:r>
            <a:r>
              <a:rPr lang="en" dirty="0">
                <a:solidFill>
                  <a:schemeClr val="dk1"/>
                </a:solidFill>
              </a:rPr>
              <a:t> </a:t>
            </a:r>
          </a:p>
          <a:p>
            <a:pPr marL="457200" lvl="0" indent="-304800" rtl="0">
              <a:lnSpc>
                <a:spcPct val="138000"/>
              </a:lnSpc>
              <a:spcBef>
                <a:spcPts val="0"/>
              </a:spcBef>
              <a:buClr>
                <a:schemeClr val="dk1"/>
              </a:buClr>
              <a:buSzPct val="100000"/>
              <a:buFont typeface="Times New Roman"/>
            </a:pPr>
            <a:r>
              <a:rPr lang="en" sz="1200" dirty="0">
                <a:solidFill>
                  <a:schemeClr val="dk1"/>
                </a:solidFill>
                <a:latin typeface="Times New Roman"/>
                <a:ea typeface="Times New Roman"/>
                <a:cs typeface="Times New Roman"/>
                <a:sym typeface="Times New Roman"/>
              </a:rPr>
              <a:t>44% of both teen girls and teen boys say it is common for </a:t>
            </a:r>
            <a:r>
              <a:rPr lang="en" sz="1200" b="1" dirty="0">
                <a:solidFill>
                  <a:schemeClr val="dk1"/>
                </a:solidFill>
                <a:latin typeface="Times New Roman"/>
                <a:ea typeface="Times New Roman"/>
                <a:cs typeface="Times New Roman"/>
                <a:sym typeface="Times New Roman"/>
              </a:rPr>
              <a:t>sexually suggestive text messages</a:t>
            </a:r>
            <a:r>
              <a:rPr lang="en" sz="1200" dirty="0">
                <a:solidFill>
                  <a:schemeClr val="dk1"/>
                </a:solidFill>
                <a:latin typeface="Times New Roman"/>
                <a:ea typeface="Times New Roman"/>
                <a:cs typeface="Times New Roman"/>
                <a:sym typeface="Times New Roman"/>
              </a:rPr>
              <a:t> to get shared with people other than the intended recipient; 36% of teen girls and 39% of teen boys say it is common for</a:t>
            </a:r>
            <a:r>
              <a:rPr lang="en" sz="1200" b="1" dirty="0">
                <a:solidFill>
                  <a:schemeClr val="dk1"/>
                </a:solidFill>
                <a:latin typeface="Times New Roman"/>
                <a:ea typeface="Times New Roman"/>
                <a:cs typeface="Times New Roman"/>
                <a:sym typeface="Times New Roman"/>
              </a:rPr>
              <a:t> nude or semi-nude photos</a:t>
            </a:r>
            <a:r>
              <a:rPr lang="en" sz="1200" dirty="0">
                <a:solidFill>
                  <a:schemeClr val="dk1"/>
                </a:solidFill>
                <a:latin typeface="Times New Roman"/>
                <a:ea typeface="Times New Roman"/>
                <a:cs typeface="Times New Roman"/>
                <a:sym typeface="Times New Roman"/>
              </a:rPr>
              <a:t> to get shared with people other than the intended recipient. </a:t>
            </a:r>
            <a:r>
              <a:rPr lang="en" dirty="0">
                <a:solidFill>
                  <a:schemeClr val="dk1"/>
                </a:solidFill>
              </a:rPr>
              <a:t>The National Campaign to Prevent Teen and Unplanned Pregnancy’s “Sex and Tech</a:t>
            </a:r>
            <a:r>
              <a:rPr lang="en" sz="1200" dirty="0">
                <a:solidFill>
                  <a:schemeClr val="dk1"/>
                </a:solidFill>
                <a:latin typeface="Times New Roman"/>
                <a:ea typeface="Times New Roman"/>
                <a:cs typeface="Times New Roman"/>
                <a:sym typeface="Times New Roman"/>
              </a:rPr>
              <a:t>: Results from a Survey of Teens and Young Adults”</a:t>
            </a:r>
            <a:r>
              <a:rPr lang="en" sz="1200" dirty="0">
                <a:solidFill>
                  <a:schemeClr val="dk1"/>
                </a:solidFill>
                <a:latin typeface="Times New Roman"/>
                <a:ea typeface="Times New Roman"/>
                <a:cs typeface="Times New Roman"/>
                <a:sym typeface="Times New Roman"/>
                <a:hlinkClick r:id="rId4"/>
              </a:rPr>
              <a:t> (2009)</a:t>
            </a:r>
            <a:r>
              <a:rPr lang="en" sz="1200" dirty="0">
                <a:solidFill>
                  <a:schemeClr val="dk1"/>
                </a:solidFill>
                <a:latin typeface="Times New Roman"/>
                <a:ea typeface="Times New Roman"/>
                <a:cs typeface="Times New Roman"/>
                <a:sym typeface="Times New Roman"/>
              </a:rPr>
              <a:t> </a:t>
            </a:r>
            <a:r>
              <a:rPr lang="en" dirty="0">
                <a:solidFill>
                  <a:schemeClr val="dk1"/>
                </a:solidFill>
              </a:rPr>
              <a:t> </a:t>
            </a:r>
            <a:r>
              <a:rPr lang="en" u="sng" dirty="0">
                <a:solidFill>
                  <a:schemeClr val="accent5"/>
                </a:solidFill>
                <a:hlinkClick r:id="rId4"/>
              </a:rPr>
              <a:t>https://thenationalcampaign.org/sites/default/files/resource-primary-download/sex_and_tech_summary.pdf</a:t>
            </a:r>
          </a:p>
          <a:p>
            <a:pPr marL="0" lvl="0" indent="0">
              <a:lnSpc>
                <a:spcPct val="138000"/>
              </a:lnSpc>
              <a:spcBef>
                <a:spcPts val="0"/>
              </a:spcBef>
              <a:buNone/>
            </a:pPr>
            <a:r>
              <a:rPr lang="en" sz="1200" dirty="0">
                <a:solidFill>
                  <a:schemeClr val="dk1"/>
                </a:solidFill>
                <a:latin typeface="Times New Roman"/>
                <a:ea typeface="Times New Roman"/>
                <a:cs typeface="Times New Roman"/>
                <a:sym typeface="Times New Roman"/>
              </a:rPr>
              <a:t>It can be used as part of dating abuse or cyberbullying</a:t>
            </a:r>
          </a:p>
          <a:p>
            <a:pPr marL="457200" lvl="0" indent="-304800" rtl="0">
              <a:lnSpc>
                <a:spcPct val="138000"/>
              </a:lnSpc>
              <a:spcBef>
                <a:spcPts val="0"/>
              </a:spcBef>
              <a:buClr>
                <a:schemeClr val="dk1"/>
              </a:buClr>
              <a:buSzPct val="100000"/>
              <a:buFont typeface="Times New Roman"/>
            </a:pPr>
            <a:r>
              <a:rPr lang="en" sz="1200" dirty="0">
                <a:solidFill>
                  <a:schemeClr val="dk1"/>
                </a:solidFill>
                <a:latin typeface="Times New Roman"/>
                <a:ea typeface="Times New Roman"/>
                <a:cs typeface="Times New Roman"/>
                <a:sym typeface="Times New Roman"/>
              </a:rPr>
              <a:t>7% of teens had received a message or image pressuring them to have unwanted sex, or to send an image of themselves. The Urban Institute’s Technology Teen Dating Violence and Abuse, and Bullying </a:t>
            </a:r>
            <a:r>
              <a:rPr lang="en" sz="1200" u="sng" dirty="0">
                <a:solidFill>
                  <a:schemeClr val="accent5"/>
                </a:solidFill>
                <a:latin typeface="Times New Roman"/>
                <a:ea typeface="Times New Roman"/>
                <a:cs typeface="Times New Roman"/>
                <a:sym typeface="Times New Roman"/>
                <a:hlinkClick r:id="rId5"/>
              </a:rPr>
              <a:t>http://www.urban.org/research/publication/technology-teen-dating-violence-and-abuse-and-bullying</a:t>
            </a:r>
          </a:p>
          <a:p>
            <a:pPr marL="457200" lvl="0" indent="-304800" rtl="0">
              <a:lnSpc>
                <a:spcPct val="138000"/>
              </a:lnSpc>
              <a:spcBef>
                <a:spcPts val="0"/>
              </a:spcBef>
              <a:buClr>
                <a:schemeClr val="dk1"/>
              </a:buClr>
              <a:buSzPct val="100000"/>
              <a:buFont typeface="Times New Roman"/>
            </a:pPr>
            <a:r>
              <a:rPr lang="en" sz="1200" dirty="0">
                <a:solidFill>
                  <a:schemeClr val="dk1"/>
                </a:solidFill>
                <a:latin typeface="Times New Roman"/>
                <a:ea typeface="Times New Roman"/>
                <a:cs typeface="Times New Roman"/>
                <a:sym typeface="Times New Roman"/>
              </a:rPr>
              <a:t>“About half of those who sent a nude photo felt pressured to do so” Executive Summary: 2011 AP-MTV Digital Abuse Study. </a:t>
            </a:r>
            <a:r>
              <a:rPr lang="en" dirty="0">
                <a:solidFill>
                  <a:schemeClr val="dk1"/>
                </a:solidFill>
              </a:rPr>
              <a:t> </a:t>
            </a:r>
            <a:r>
              <a:rPr lang="en" u="sng" dirty="0">
                <a:solidFill>
                  <a:schemeClr val="accent5"/>
                </a:solidFill>
                <a:hlinkClick r:id="rId6"/>
              </a:rPr>
              <a:t>http://www.athinline.org/pdfs/MTV-AP_2011_Research_Study-Exec_Summary.pdf</a:t>
            </a:r>
            <a:r>
              <a:rPr lang="en" dirty="0">
                <a:solidFill>
                  <a:schemeClr val="dk1"/>
                </a:solidFill>
              </a:rPr>
              <a:t> </a:t>
            </a:r>
            <a:r>
              <a:rPr lang="en" sz="1200" dirty="0">
                <a:solidFill>
                  <a:schemeClr val="dk1"/>
                </a:solidFill>
                <a:latin typeface="Times New Roman"/>
                <a:ea typeface="Times New Roman"/>
                <a:cs typeface="Times New Roman"/>
                <a:sym typeface="Times New Roman"/>
              </a:rPr>
              <a:t/>
            </a:r>
            <a:br>
              <a:rPr lang="en" sz="1200" dirty="0">
                <a:solidFill>
                  <a:schemeClr val="dk1"/>
                </a:solidFill>
                <a:latin typeface="Times New Roman"/>
                <a:ea typeface="Times New Roman"/>
                <a:cs typeface="Times New Roman"/>
                <a:sym typeface="Times New Roman"/>
              </a:rPr>
            </a:br>
            <a:r>
              <a:rPr lang="en" sz="1200" dirty="0">
                <a:solidFill>
                  <a:schemeClr val="dk1"/>
                </a:solidFill>
                <a:latin typeface="Times New Roman"/>
                <a:ea typeface="Times New Roman"/>
                <a:cs typeface="Times New Roman"/>
                <a:sym typeface="Times New Roman"/>
              </a:rPr>
              <a:t>“51% of teen girls say pressure from a guy is a reason girls send sexy messages or images” </a:t>
            </a:r>
            <a:r>
              <a:rPr lang="en" dirty="0">
                <a:solidFill>
                  <a:schemeClr val="dk1"/>
                </a:solidFill>
              </a:rPr>
              <a:t>The National Campaign to Prevent Teen and Unplanned Pregnancy’s “Sex and Tech</a:t>
            </a:r>
            <a:r>
              <a:rPr lang="en" sz="1200" dirty="0">
                <a:solidFill>
                  <a:schemeClr val="dk1"/>
                </a:solidFill>
                <a:latin typeface="Times New Roman"/>
                <a:ea typeface="Times New Roman"/>
                <a:cs typeface="Times New Roman"/>
                <a:sym typeface="Times New Roman"/>
              </a:rPr>
              <a:t>: Results from a Survey of Teens and Young Adults”</a:t>
            </a:r>
            <a:r>
              <a:rPr lang="en" sz="1200" dirty="0">
                <a:solidFill>
                  <a:schemeClr val="dk1"/>
                </a:solidFill>
                <a:latin typeface="Times New Roman"/>
                <a:ea typeface="Times New Roman"/>
                <a:cs typeface="Times New Roman"/>
                <a:sym typeface="Times New Roman"/>
                <a:hlinkClick r:id="rId4"/>
              </a:rPr>
              <a:t> (2009)</a:t>
            </a:r>
            <a:r>
              <a:rPr lang="en" sz="1200" dirty="0">
                <a:solidFill>
                  <a:schemeClr val="dk1"/>
                </a:solidFill>
                <a:latin typeface="Times New Roman"/>
                <a:ea typeface="Times New Roman"/>
                <a:cs typeface="Times New Roman"/>
                <a:sym typeface="Times New Roman"/>
              </a:rPr>
              <a:t> </a:t>
            </a:r>
            <a:r>
              <a:rPr lang="en" dirty="0">
                <a:solidFill>
                  <a:schemeClr val="dk1"/>
                </a:solidFill>
              </a:rPr>
              <a:t> </a:t>
            </a:r>
            <a:r>
              <a:rPr lang="en" u="sng" dirty="0">
                <a:solidFill>
                  <a:schemeClr val="accent5"/>
                </a:solidFill>
                <a:hlinkClick r:id="rId4"/>
              </a:rPr>
              <a:t>https://thenationalcampaign.org/sites/default/files/resource-primary-download/sex_and_tech_summary.pdf</a:t>
            </a:r>
          </a:p>
          <a:p>
            <a:pPr marL="457200" lvl="0" indent="-304800" rtl="0">
              <a:lnSpc>
                <a:spcPct val="138000"/>
              </a:lnSpc>
              <a:spcBef>
                <a:spcPts val="0"/>
              </a:spcBef>
              <a:buClr>
                <a:schemeClr val="dk1"/>
              </a:buClr>
              <a:buSzPct val="100000"/>
              <a:buFont typeface="Times New Roman"/>
            </a:pPr>
            <a:r>
              <a:rPr lang="en" sz="1200" dirty="0">
                <a:solidFill>
                  <a:schemeClr val="dk1"/>
                </a:solidFill>
                <a:latin typeface="Times New Roman"/>
                <a:ea typeface="Times New Roman"/>
                <a:cs typeface="Times New Roman"/>
                <a:sym typeface="Times New Roman"/>
              </a:rPr>
              <a:t>They could get in trouble with </a:t>
            </a:r>
            <a:r>
              <a:rPr lang="en-US" sz="1200" dirty="0" smtClean="0">
                <a:solidFill>
                  <a:schemeClr val="dk1"/>
                </a:solidFill>
                <a:latin typeface="Times New Roman"/>
                <a:ea typeface="Times New Roman"/>
                <a:cs typeface="Times New Roman"/>
                <a:sym typeface="Times New Roman"/>
              </a:rPr>
              <a:t>caregivers</a:t>
            </a:r>
            <a:r>
              <a:rPr lang="en" sz="1200" dirty="0" smtClean="0">
                <a:solidFill>
                  <a:schemeClr val="dk1"/>
                </a:solidFill>
                <a:latin typeface="Times New Roman"/>
                <a:ea typeface="Times New Roman"/>
                <a:cs typeface="Times New Roman"/>
                <a:sym typeface="Times New Roman"/>
              </a:rPr>
              <a:t>, </a:t>
            </a:r>
            <a:r>
              <a:rPr lang="en" sz="1200" dirty="0">
                <a:solidFill>
                  <a:schemeClr val="dk1"/>
                </a:solidFill>
                <a:latin typeface="Times New Roman"/>
                <a:ea typeface="Times New Roman"/>
                <a:cs typeface="Times New Roman"/>
                <a:sym typeface="Times New Roman"/>
              </a:rPr>
              <a:t>schools, the law</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4" name="Shape 12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lnSpc>
                <a:spcPct val="120000"/>
              </a:lnSpc>
              <a:spcBef>
                <a:spcPts val="0"/>
              </a:spcBef>
              <a:buNone/>
            </a:pPr>
            <a:r>
              <a:rPr lang="en">
                <a:solidFill>
                  <a:schemeClr val="dk1"/>
                </a:solidFill>
              </a:rPr>
              <a:t>This slide talks about it being safer to be “mean,” but could also read safer to be “explicit” or “sexual” and have a similarly important message. The point is that the feeling of relative anonymity or distance (not looking someone in the eyes) can heighten risk or unkindness.</a:t>
            </a:r>
          </a:p>
          <a:p>
            <a:pPr lvl="0" rtl="0">
              <a:lnSpc>
                <a:spcPct val="120000"/>
              </a:lnSpc>
              <a:spcBef>
                <a:spcPts val="0"/>
              </a:spcBef>
              <a:buNone/>
            </a:pPr>
            <a:endParaRPr>
              <a:solidFill>
                <a:schemeClr val="dk1"/>
              </a:solidFill>
            </a:endParaRPr>
          </a:p>
          <a:p>
            <a:pPr lvl="0">
              <a:lnSpc>
                <a:spcPct val="120000"/>
              </a:lnSpc>
              <a:spcBef>
                <a:spcPts val="0"/>
              </a:spcBef>
              <a:buNone/>
            </a:pPr>
            <a:r>
              <a:rPr lang="en">
                <a:solidFill>
                  <a:schemeClr val="dk1"/>
                </a:solidFill>
              </a:rPr>
              <a:t>Building a Prevention Framework to Address Teen “Sexting” Behaviors </a:t>
            </a:r>
            <a:r>
              <a:rPr lang="en" u="sng">
                <a:solidFill>
                  <a:schemeClr val="accent5"/>
                </a:solidFill>
                <a:hlinkClick r:id="rId3"/>
              </a:rPr>
              <a:t>https://www.ncjrs.gov/pdffiles1/ojjdp/grants/244001.pdf</a:t>
            </a:r>
            <a:r>
              <a:rPr lang="en">
                <a:solidFill>
                  <a:schemeClr val="dk1"/>
                </a:solidFill>
              </a:rPr>
              <a:t>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9" name="Shape 12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dirty="0" smtClean="0"/>
              <a:t>Acknowledge </a:t>
            </a:r>
            <a:r>
              <a:rPr lang="en" dirty="0"/>
              <a:t>the worries, the need to do something, talk about the range of </a:t>
            </a:r>
            <a:r>
              <a:rPr lang="en" dirty="0" smtClean="0"/>
              <a:t>responses,</a:t>
            </a:r>
            <a:r>
              <a:rPr lang="en" baseline="0" dirty="0" smtClean="0"/>
              <a:t> etc. </a:t>
            </a:r>
          </a:p>
          <a:p>
            <a:pPr lvl="0">
              <a:spcBef>
                <a:spcPts val="0"/>
              </a:spcBef>
              <a:buNone/>
            </a:pPr>
            <a:endParaRPr lang="en" baseline="0" dirty="0" smtClean="0"/>
          </a:p>
          <a:p>
            <a:pPr lvl="0">
              <a:spcBef>
                <a:spcPts val="0"/>
              </a:spcBef>
              <a:buNone/>
            </a:pPr>
            <a:r>
              <a:rPr lang="en" baseline="0" dirty="0" smtClean="0"/>
              <a:t>S</a:t>
            </a:r>
            <a:r>
              <a:rPr lang="en" dirty="0" smtClean="0"/>
              <a:t>uggest </a:t>
            </a:r>
            <a:r>
              <a:rPr lang="en" dirty="0"/>
              <a:t>the most productive responses </a:t>
            </a:r>
            <a:r>
              <a:rPr lang="en" dirty="0" smtClean="0"/>
              <a:t>are</a:t>
            </a:r>
            <a:r>
              <a:rPr lang="en" baseline="0" dirty="0" smtClean="0"/>
              <a:t> those that</a:t>
            </a:r>
            <a:r>
              <a:rPr lang="en" dirty="0" smtClean="0"/>
              <a:t> </a:t>
            </a:r>
            <a:r>
              <a:rPr lang="en" b="1" dirty="0"/>
              <a:t>actively engage </a:t>
            </a:r>
            <a:r>
              <a:rPr lang="en" b="1" dirty="0" smtClean="0"/>
              <a:t>teens</a:t>
            </a:r>
            <a:endParaRPr lang="en" b="1" dirty="0"/>
          </a:p>
          <a:p>
            <a:pPr lvl="0">
              <a:spcBef>
                <a:spcPts val="0"/>
              </a:spcBef>
              <a:buNone/>
            </a:pPr>
            <a:endParaRPr dirty="0"/>
          </a:p>
          <a:p>
            <a:pPr lvl="0">
              <a:spcBef>
                <a:spcPts val="0"/>
              </a:spcBef>
              <a:buNone/>
            </a:pPr>
            <a:r>
              <a:rPr lang="en" dirty="0"/>
              <a:t>Teen attitudes and understanding of their decisions </a:t>
            </a:r>
            <a:r>
              <a:rPr lang="en" dirty="0">
                <a:solidFill>
                  <a:schemeClr val="dk1"/>
                </a:solidFill>
              </a:rPr>
              <a:t>Cox Communications Teen Online &amp; Wireless Safety Survey </a:t>
            </a:r>
            <a:r>
              <a:rPr lang="en" u="sng" dirty="0">
                <a:solidFill>
                  <a:schemeClr val="accent5"/>
                </a:solidFill>
                <a:hlinkClick r:id="rId3"/>
              </a:rPr>
              <a:t>http://www.cox.com/wcm/en/aboutus/datasheet/takecharge/2009-teen-survey.pdf</a:t>
            </a:r>
            <a:r>
              <a:rPr lang="en" dirty="0">
                <a:solidFill>
                  <a:schemeClr val="dk1"/>
                </a:solidFill>
              </a:rPr>
              <a:t> </a:t>
            </a:r>
          </a:p>
          <a:p>
            <a:pPr marL="457200" lvl="0" indent="-228600">
              <a:spcBef>
                <a:spcPts val="0"/>
              </a:spcBef>
            </a:pPr>
            <a:r>
              <a:rPr lang="en" dirty="0"/>
              <a:t>Nearly all teens think that it’s dangerous to sext, including sexters themselves.</a:t>
            </a:r>
          </a:p>
          <a:p>
            <a:pPr marL="457200" lvl="0" indent="-228600">
              <a:spcBef>
                <a:spcPts val="0"/>
              </a:spcBef>
            </a:pPr>
            <a:r>
              <a:rPr lang="en" dirty="0"/>
              <a:t>About three-quarters of teens think that sexting with photos of someone under 18 is wrong...and even half of those who have engaged in it agree,..., with 48% also believing that it should be illegal.</a:t>
            </a:r>
          </a:p>
          <a:p>
            <a:pPr marL="457200" lvl="0" indent="-228600">
              <a:spcBef>
                <a:spcPts val="0"/>
              </a:spcBef>
            </a:pPr>
            <a:r>
              <a:rPr lang="en" dirty="0"/>
              <a:t>Seven in 10 think people their age are too young to be sexting, but about half think they are old enough to decide for themselves if it’s all right…[sexters are] More likely to think people their age are old enough to decide for themselves whether sexting is all right (76% vs. 54% for teens overall)</a:t>
            </a:r>
          </a:p>
          <a:p>
            <a:pPr marL="457200" lvl="0" indent="-228600">
              <a:spcBef>
                <a:spcPts val="0"/>
              </a:spcBef>
            </a:pPr>
            <a:r>
              <a:rPr lang="en" dirty="0"/>
              <a:t>About half of teens agree that adults overreact about sexting, and that when someone gets caught there are serious legal consequences....[sexters are] More likely to think adults overreact when teens send sexually suggestive text message and emails to each other (67% vs. 48% for teens overall)</a:t>
            </a:r>
          </a:p>
          <a:p>
            <a:pPr lvl="0">
              <a:spcBef>
                <a:spcPts val="0"/>
              </a:spcBef>
              <a:buClr>
                <a:schemeClr val="dk1"/>
              </a:buClr>
              <a:buSzPct val="100000"/>
              <a:buFont typeface="Arial"/>
              <a:buNone/>
            </a:pPr>
            <a:endParaRPr dirty="0"/>
          </a:p>
          <a:p>
            <a:pPr lvl="0">
              <a:spcBef>
                <a:spcPts val="0"/>
              </a:spcBef>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5" name="Shape 13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dirty="0"/>
              <a:t>It is tempting to just take away the phone, or to check the messages every day. </a:t>
            </a:r>
          </a:p>
          <a:p>
            <a:pPr lvl="0">
              <a:spcBef>
                <a:spcPts val="0"/>
              </a:spcBef>
              <a:buNone/>
            </a:pPr>
            <a:endParaRPr dirty="0"/>
          </a:p>
          <a:p>
            <a:pPr lvl="0">
              <a:spcBef>
                <a:spcPts val="0"/>
              </a:spcBef>
              <a:buClr>
                <a:schemeClr val="dk1"/>
              </a:buClr>
              <a:buSzPct val="100000"/>
              <a:buFont typeface="Arial"/>
              <a:buNone/>
            </a:pPr>
            <a:r>
              <a:rPr lang="en" dirty="0"/>
              <a:t>There are important reasons to take a more thoughtful approach:</a:t>
            </a:r>
          </a:p>
          <a:p>
            <a:pPr marL="457200" lvl="0" indent="-228600">
              <a:spcBef>
                <a:spcPts val="0"/>
              </a:spcBef>
            </a:pPr>
            <a:r>
              <a:rPr lang="en" dirty="0"/>
              <a:t>Safety: sexting can be used as a tool of abuse. half of all who sent an image felt pressured to do so. If you shut down the conversation, your kid might not feel safe coming to you if they have a problem or are scared. </a:t>
            </a:r>
            <a:r>
              <a:rPr lang="en" sz="1200" dirty="0">
                <a:solidFill>
                  <a:schemeClr val="dk1"/>
                </a:solidFill>
                <a:latin typeface="Times New Roman"/>
                <a:ea typeface="Times New Roman"/>
                <a:cs typeface="Times New Roman"/>
                <a:sym typeface="Times New Roman"/>
              </a:rPr>
              <a:t>Executive Summary: 2011 AP-MTV Digital Abuse Study. </a:t>
            </a:r>
            <a:r>
              <a:rPr lang="en" dirty="0">
                <a:solidFill>
                  <a:schemeClr val="dk1"/>
                </a:solidFill>
              </a:rPr>
              <a:t> </a:t>
            </a:r>
            <a:r>
              <a:rPr lang="en" u="sng" dirty="0">
                <a:solidFill>
                  <a:schemeClr val="accent5"/>
                </a:solidFill>
                <a:hlinkClick r:id="rId3"/>
              </a:rPr>
              <a:t>http://www.athinline.org/pdfs/MTV-AP_2011_Research_Study-Exec_Summary.pdf</a:t>
            </a:r>
            <a:r>
              <a:rPr lang="en" dirty="0">
                <a:solidFill>
                  <a:schemeClr val="dk1"/>
                </a:solidFill>
              </a:rPr>
              <a:t> &amp; The National Campaign to Prevent Teen and Unplanned Pregnancy’s “Sex and Tech</a:t>
            </a:r>
            <a:r>
              <a:rPr lang="en" sz="1200" dirty="0">
                <a:solidFill>
                  <a:schemeClr val="dk1"/>
                </a:solidFill>
                <a:latin typeface="Times New Roman"/>
                <a:ea typeface="Times New Roman"/>
                <a:cs typeface="Times New Roman"/>
                <a:sym typeface="Times New Roman"/>
              </a:rPr>
              <a:t>: Results from a Survey of Teens and Young Adults”</a:t>
            </a:r>
            <a:r>
              <a:rPr lang="en" sz="1200" dirty="0">
                <a:solidFill>
                  <a:schemeClr val="dk1"/>
                </a:solidFill>
                <a:latin typeface="Times New Roman"/>
                <a:ea typeface="Times New Roman"/>
                <a:cs typeface="Times New Roman"/>
                <a:sym typeface="Times New Roman"/>
                <a:hlinkClick r:id="rId4"/>
              </a:rPr>
              <a:t> (2009)</a:t>
            </a:r>
            <a:r>
              <a:rPr lang="en" dirty="0">
                <a:solidFill>
                  <a:schemeClr val="dk1"/>
                </a:solidFill>
              </a:rPr>
              <a:t>” </a:t>
            </a:r>
            <a:r>
              <a:rPr lang="en" u="sng" dirty="0">
                <a:solidFill>
                  <a:schemeClr val="accent5"/>
                </a:solidFill>
                <a:hlinkClick r:id="rId4"/>
              </a:rPr>
              <a:t>https://thenationalcampaign.org/sites/default/files/resource-primary-download/sex_and_tech_summary.pdf</a:t>
            </a:r>
          </a:p>
          <a:p>
            <a:pPr marL="457200" lvl="0" indent="-228600" rtl="0">
              <a:spcBef>
                <a:spcPts val="0"/>
              </a:spcBef>
            </a:pPr>
            <a:r>
              <a:rPr lang="en" dirty="0"/>
              <a:t>Checking messages didn’t make sexting more or less likely, however restricting the number of text messages overall did. [Note that since this study was written, phone plans usually include unlimited texting though.]</a:t>
            </a:r>
            <a:br>
              <a:rPr lang="en" dirty="0"/>
            </a:br>
            <a:r>
              <a:rPr lang="en" dirty="0"/>
              <a:t>“Teens whose parents said they looked at the contents of their child’s cell phone were no more or less likely to send or receive nude or nearly nude images on their phones.”</a:t>
            </a:r>
            <a:br>
              <a:rPr lang="en" dirty="0"/>
            </a:br>
            <a:r>
              <a:rPr lang="en" dirty="0"/>
              <a:t>“One parental intervention that may relate to a lower likelihood of sending of sexually suggestive images was parental restriction of text messaging. Teens who sent sexually suggestive nude or nearly nude images were less likely to have parents who reported limiting the number of texts or other messages the teen could send.”</a:t>
            </a:r>
            <a:br>
              <a:rPr lang="en" dirty="0"/>
            </a:br>
            <a:r>
              <a:rPr lang="en" dirty="0"/>
              <a:t>Teens and Sexting, Pew Research Center, </a:t>
            </a:r>
            <a:r>
              <a:rPr lang="en" u="sng" dirty="0">
                <a:solidFill>
                  <a:schemeClr val="hlink"/>
                </a:solidFill>
                <a:hlinkClick r:id="rId5"/>
              </a:rPr>
              <a:t>http://www.pewinternet.org/2009/12/15/teens-and-sexting/</a:t>
            </a:r>
            <a:r>
              <a:rPr lang="en" dirty="0"/>
              <a:t> </a:t>
            </a:r>
          </a:p>
          <a:p>
            <a:pPr marL="457200" lvl="0" indent="-228600">
              <a:spcBef>
                <a:spcPts val="0"/>
              </a:spcBef>
            </a:pPr>
            <a:r>
              <a:rPr lang="en" dirty="0"/>
              <a:t>Sexting peaks in young adults, likelihood increases with age, so older teens are more likely to have sent an image, and sexting peaks in the mid 20’s to mid 30’s, when they are out of your control. Help them learn how to be safe and smart now. </a:t>
            </a:r>
            <a:r>
              <a:rPr lang="en" sz="1000" dirty="0">
                <a:solidFill>
                  <a:schemeClr val="dk1"/>
                </a:solidFill>
              </a:rPr>
              <a:t>Pew Research Center, The Best (and worst) of Mobile Connectivity (2012) </a:t>
            </a:r>
            <a:r>
              <a:rPr lang="en" u="sng" dirty="0">
                <a:solidFill>
                  <a:schemeClr val="accent5"/>
                </a:solidFill>
                <a:hlinkClick r:id="rId6"/>
              </a:rPr>
              <a:t>http://www.pewinternet.org/2012/11/30/part-v-cell-phone-usage/</a:t>
            </a:r>
          </a:p>
          <a:p>
            <a:pPr marL="457200" lvl="0" indent="-228600">
              <a:spcBef>
                <a:spcPts val="0"/>
              </a:spcBef>
            </a:pPr>
            <a:r>
              <a:rPr lang="en" dirty="0"/>
              <a:t>Studies show that most kids (even those who sext!) already think that sending sexts of someone under 18 is wrong, or that kids their age are too young to do it. </a:t>
            </a:r>
            <a:r>
              <a:rPr lang="en" dirty="0">
                <a:solidFill>
                  <a:schemeClr val="dk1"/>
                </a:solidFill>
              </a:rPr>
              <a:t>Cox Communications Teen Online &amp; Wireless Safety Survey </a:t>
            </a:r>
            <a:r>
              <a:rPr lang="en" u="sng" dirty="0">
                <a:solidFill>
                  <a:schemeClr val="accent5"/>
                </a:solidFill>
                <a:hlinkClick r:id="rId7"/>
              </a:rPr>
              <a:t>http://www.cox.com/wcm/en/aboutus/datasheet/takecharge/2009-teen-survey.pdf</a:t>
            </a:r>
            <a:r>
              <a:rPr lang="en" dirty="0">
                <a:solidFill>
                  <a:schemeClr val="dk1"/>
                </a:solidFill>
              </a:rPr>
              <a:t> </a:t>
            </a:r>
          </a:p>
          <a:p>
            <a:pPr marL="457200" lvl="0" indent="-228600">
              <a:spcBef>
                <a:spcPts val="0"/>
              </a:spcBef>
            </a:pPr>
            <a:r>
              <a:rPr lang="en" dirty="0"/>
              <a:t>Your kids can be leaders in helping other kids.</a:t>
            </a:r>
          </a:p>
          <a:p>
            <a:pPr marL="457200" lvl="0" indent="-228600">
              <a:spcBef>
                <a:spcPts val="0"/>
              </a:spcBef>
            </a:pPr>
            <a:r>
              <a:rPr lang="en" dirty="0"/>
              <a:t>An MTV/AP study suggests that education efforts are working to reduce sexting, so start there. </a:t>
            </a:r>
            <a:r>
              <a:rPr lang="en" sz="1200" dirty="0">
                <a:solidFill>
                  <a:schemeClr val="dk1"/>
                </a:solidFill>
                <a:latin typeface="Times New Roman"/>
                <a:ea typeface="Times New Roman"/>
                <a:cs typeface="Times New Roman"/>
                <a:sym typeface="Times New Roman"/>
              </a:rPr>
              <a:t>Executive Summary: 2011 AP-MTV Digital Abuse Study. </a:t>
            </a:r>
            <a:r>
              <a:rPr lang="en" u="sng" dirty="0">
                <a:solidFill>
                  <a:schemeClr val="accent5"/>
                </a:solidFill>
                <a:hlinkClick r:id="rId3"/>
              </a:rPr>
              <a:t>http://www.athinline.org/pdfs/MTV-AP_2011_Research_Study-Exec_Summary.pdf</a:t>
            </a:r>
            <a:r>
              <a:rPr lang="en" dirty="0">
                <a:solidFill>
                  <a:schemeClr val="dk1"/>
                </a:solidFill>
              </a:rPr>
              <a:t> </a:t>
            </a:r>
          </a:p>
          <a:p>
            <a:pPr lvl="0">
              <a:spcBef>
                <a:spcPts val="0"/>
              </a:spcBef>
              <a:buClr>
                <a:schemeClr val="dk1"/>
              </a:buClr>
              <a:buSzPct val="100000"/>
              <a:buFont typeface="Arial"/>
              <a:buNone/>
            </a:pPr>
            <a:endParaRPr dirty="0"/>
          </a:p>
          <a:p>
            <a:pPr lvl="0">
              <a:spcBef>
                <a:spcPts val="0"/>
              </a:spcBef>
              <a:buNone/>
            </a:pP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1" name="Shape 14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lnSpc>
                <a:spcPct val="120000"/>
              </a:lnSpc>
              <a:spcBef>
                <a:spcPts val="0"/>
              </a:spcBef>
              <a:buNone/>
            </a:pPr>
            <a:r>
              <a:rPr lang="en">
                <a:solidFill>
                  <a:schemeClr val="dk1"/>
                </a:solidFill>
              </a:rPr>
              <a:t>This quote and the next are meant to be appeals, directly from teens to adults, to address the issue.</a:t>
            </a:r>
          </a:p>
          <a:p>
            <a:pPr lvl="0" rtl="0">
              <a:lnSpc>
                <a:spcPct val="120000"/>
              </a:lnSpc>
              <a:spcBef>
                <a:spcPts val="0"/>
              </a:spcBef>
              <a:buNone/>
            </a:pPr>
            <a:endParaRPr>
              <a:solidFill>
                <a:schemeClr val="dk1"/>
              </a:solidFill>
            </a:endParaRPr>
          </a:p>
          <a:p>
            <a:pPr lvl="0">
              <a:lnSpc>
                <a:spcPct val="120000"/>
              </a:lnSpc>
              <a:spcBef>
                <a:spcPts val="0"/>
              </a:spcBef>
              <a:buNone/>
            </a:pPr>
            <a:r>
              <a:rPr lang="en">
                <a:solidFill>
                  <a:schemeClr val="dk1"/>
                </a:solidFill>
              </a:rPr>
              <a:t>Building a Prevention Framework to Address Teen “Sexting” Behaviors </a:t>
            </a:r>
            <a:r>
              <a:rPr lang="en" u="sng">
                <a:solidFill>
                  <a:schemeClr val="accent5"/>
                </a:solidFill>
                <a:hlinkClick r:id="rId3"/>
              </a:rPr>
              <a:t>https://www.ncjrs.gov/pdffiles1/ojjdp/grants/244001.pdf</a:t>
            </a:r>
            <a:r>
              <a:rPr lang="en">
                <a:solidFill>
                  <a:schemeClr val="dk1"/>
                </a:solidFill>
              </a:rPr>
              <a:t>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6" name="Shape 14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lnSpc>
                <a:spcPct val="120000"/>
              </a:lnSpc>
              <a:spcBef>
                <a:spcPts val="0"/>
              </a:spcBef>
              <a:buClr>
                <a:schemeClr val="dk1"/>
              </a:buClr>
              <a:buSzPct val="100000"/>
              <a:buFont typeface="Arial"/>
              <a:buNone/>
            </a:pPr>
            <a:r>
              <a:rPr lang="en" dirty="0">
                <a:solidFill>
                  <a:schemeClr val="dk1"/>
                </a:solidFill>
              </a:rPr>
              <a:t>This quote and the previous one are meant to be appeals, directly from teens to adults, to address the issue.</a:t>
            </a:r>
          </a:p>
          <a:p>
            <a:pPr lvl="0" rtl="0">
              <a:lnSpc>
                <a:spcPct val="120000"/>
              </a:lnSpc>
              <a:spcBef>
                <a:spcPts val="0"/>
              </a:spcBef>
              <a:buNone/>
            </a:pPr>
            <a:endParaRPr dirty="0">
              <a:solidFill>
                <a:schemeClr val="dk1"/>
              </a:solidFill>
            </a:endParaRPr>
          </a:p>
          <a:p>
            <a:pPr lvl="0">
              <a:lnSpc>
                <a:spcPct val="120000"/>
              </a:lnSpc>
              <a:spcBef>
                <a:spcPts val="0"/>
              </a:spcBef>
              <a:buNone/>
            </a:pPr>
            <a:r>
              <a:rPr lang="en" dirty="0">
                <a:solidFill>
                  <a:schemeClr val="dk1"/>
                </a:solidFill>
              </a:rPr>
              <a:t>Building a Prevention Framework to Address Teen “Sexting” Behaviors </a:t>
            </a:r>
            <a:r>
              <a:rPr lang="en" u="sng" dirty="0">
                <a:solidFill>
                  <a:schemeClr val="accent5"/>
                </a:solidFill>
                <a:hlinkClick r:id="rId3"/>
              </a:rPr>
              <a:t>https://www.ncjrs.gov/pdffiles1/ojjdp/grants/244001.pdf</a:t>
            </a:r>
            <a:r>
              <a:rPr lang="en" dirty="0">
                <a:solidFill>
                  <a:schemeClr val="dk1"/>
                </a:solidFill>
              </a:rPr>
              <a:t>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Shape 15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1" name="Shape 15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lnSpc>
                <a:spcPct val="120000"/>
              </a:lnSpc>
              <a:spcBef>
                <a:spcPts val="0"/>
              </a:spcBef>
              <a:buNone/>
            </a:pPr>
            <a:r>
              <a:rPr lang="en-US" b="1" dirty="0" smtClean="0">
                <a:solidFill>
                  <a:schemeClr val="dk1"/>
                </a:solidFill>
              </a:rPr>
              <a:t>caregivers</a:t>
            </a:r>
            <a:endParaRPr lang="en" b="1" dirty="0">
              <a:solidFill>
                <a:schemeClr val="dk1"/>
              </a:solidFill>
            </a:endParaRPr>
          </a:p>
          <a:p>
            <a:pPr lvl="0" rtl="0">
              <a:lnSpc>
                <a:spcPct val="120000"/>
              </a:lnSpc>
              <a:spcBef>
                <a:spcPts val="0"/>
              </a:spcBef>
              <a:buNone/>
            </a:pPr>
            <a:endParaRPr dirty="0">
              <a:solidFill>
                <a:schemeClr val="dk1"/>
              </a:solidFill>
            </a:endParaRPr>
          </a:p>
          <a:p>
            <a:pPr lvl="0" rtl="0">
              <a:lnSpc>
                <a:spcPct val="120000"/>
              </a:lnSpc>
              <a:spcBef>
                <a:spcPts val="0"/>
              </a:spcBef>
              <a:buNone/>
            </a:pPr>
            <a:r>
              <a:rPr lang="en" dirty="0">
                <a:solidFill>
                  <a:schemeClr val="dk1"/>
                </a:solidFill>
              </a:rPr>
              <a:t>This slide is meant to help </a:t>
            </a:r>
            <a:r>
              <a:rPr lang="en-US" dirty="0" smtClean="0">
                <a:solidFill>
                  <a:schemeClr val="dk1"/>
                </a:solidFill>
              </a:rPr>
              <a:t>caregivers</a:t>
            </a:r>
            <a:r>
              <a:rPr lang="en" dirty="0" smtClean="0">
                <a:solidFill>
                  <a:schemeClr val="dk1"/>
                </a:solidFill>
              </a:rPr>
              <a:t> </a:t>
            </a:r>
            <a:r>
              <a:rPr lang="en" dirty="0">
                <a:solidFill>
                  <a:schemeClr val="dk1"/>
                </a:solidFill>
              </a:rPr>
              <a:t>feel less alone in the “awkward” and “uncomfortable” nature of the conversations.</a:t>
            </a:r>
          </a:p>
          <a:p>
            <a:pPr lvl="0" rtl="0">
              <a:lnSpc>
                <a:spcPct val="120000"/>
              </a:lnSpc>
              <a:spcBef>
                <a:spcPts val="0"/>
              </a:spcBef>
              <a:buNone/>
            </a:pPr>
            <a:endParaRPr dirty="0">
              <a:solidFill>
                <a:schemeClr val="dk1"/>
              </a:solidFill>
            </a:endParaRPr>
          </a:p>
          <a:p>
            <a:pPr lvl="0">
              <a:lnSpc>
                <a:spcPct val="120000"/>
              </a:lnSpc>
              <a:spcBef>
                <a:spcPts val="0"/>
              </a:spcBef>
              <a:buNone/>
            </a:pPr>
            <a:r>
              <a:rPr lang="en" dirty="0">
                <a:solidFill>
                  <a:schemeClr val="dk1"/>
                </a:solidFill>
              </a:rPr>
              <a:t>Building a Prevention Framework to Address Teen “Sexting” Behaviors </a:t>
            </a:r>
            <a:r>
              <a:rPr lang="en" u="sng" dirty="0">
                <a:solidFill>
                  <a:schemeClr val="accent5"/>
                </a:solidFill>
                <a:hlinkClick r:id="rId3"/>
              </a:rPr>
              <a:t>https://www.ncjrs.gov/pdffiles1/ojjdp/grants/244001.pdf</a:t>
            </a:r>
            <a:r>
              <a:rPr lang="en" dirty="0">
                <a:solidFill>
                  <a:schemeClr val="dk1"/>
                </a:solidFill>
              </a:rPr>
              <a: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dirty="0" smtClean="0"/>
              <a:t>Trainer </a:t>
            </a:r>
            <a:r>
              <a:rPr lang="en" dirty="0"/>
              <a:t>Notes:</a:t>
            </a:r>
          </a:p>
          <a:p>
            <a:pPr lvl="0">
              <a:spcBef>
                <a:spcPts val="0"/>
              </a:spcBef>
              <a:buNone/>
            </a:pPr>
            <a:r>
              <a:rPr lang="en" dirty="0"/>
              <a:t>Teens are exploring relationships, sexuality, social dynamics and other age-old developmental tasks, but in a new, highly technological environment.</a:t>
            </a:r>
          </a:p>
          <a:p>
            <a:pPr lvl="0">
              <a:spcBef>
                <a:spcPts val="0"/>
              </a:spcBef>
              <a:buNone/>
            </a:pPr>
            <a:endParaRPr dirty="0"/>
          </a:p>
          <a:p>
            <a:pPr lvl="0">
              <a:spcBef>
                <a:spcPts val="0"/>
              </a:spcBef>
              <a:buNone/>
            </a:pPr>
            <a:r>
              <a:rPr lang="en" dirty="0" smtClean="0"/>
              <a:t>Citations:</a:t>
            </a:r>
            <a:endParaRPr lang="en" dirty="0"/>
          </a:p>
          <a:p>
            <a:pPr lvl="0">
              <a:spcBef>
                <a:spcPts val="0"/>
              </a:spcBef>
              <a:buClr>
                <a:schemeClr val="dk1"/>
              </a:buClr>
              <a:buSzPct val="100000"/>
              <a:buFont typeface="Arial"/>
              <a:buNone/>
            </a:pPr>
            <a:r>
              <a:rPr lang="en" dirty="0"/>
              <a:t>88% of teens have a phone… </a:t>
            </a:r>
            <a:r>
              <a:rPr lang="en" u="sng" dirty="0">
                <a:solidFill>
                  <a:schemeClr val="accent5"/>
                </a:solidFill>
                <a:hlinkClick r:id="rId3"/>
              </a:rPr>
              <a:t>http://www.pewinternet.org/2015/04/09/teens-social-media-technology-2015/</a:t>
            </a:r>
          </a:p>
          <a:p>
            <a:pPr lvl="0">
              <a:spcBef>
                <a:spcPts val="0"/>
              </a:spcBef>
              <a:buClr>
                <a:schemeClr val="dk1"/>
              </a:buClr>
              <a:buSzPct val="100000"/>
              <a:buFont typeface="Arial"/>
              <a:buNone/>
            </a:pPr>
            <a:r>
              <a:rPr lang="en" dirty="0"/>
              <a:t>Half of all teens (50%) have… &amp; 85% of teen daters expect… </a:t>
            </a:r>
            <a:r>
              <a:rPr lang="en" u="sng" dirty="0">
                <a:solidFill>
                  <a:schemeClr val="accent5"/>
                </a:solidFill>
                <a:hlinkClick r:id="rId4"/>
              </a:rPr>
              <a:t>http://www.pewinternet.org/online-romance/</a:t>
            </a:r>
            <a:r>
              <a:rPr lang="en" dirty="0">
                <a:solidFill>
                  <a:schemeClr val="dk1"/>
                </a:solidFill>
              </a:rPr>
              <a:t> </a:t>
            </a:r>
          </a:p>
          <a:p>
            <a:pPr lvl="0">
              <a:spcBef>
                <a:spcPts val="0"/>
              </a:spcBef>
              <a:buNone/>
            </a:pPr>
            <a:r>
              <a:rPr lang="en" dirty="0"/>
              <a:t>One in three adolescents in… </a:t>
            </a:r>
            <a:r>
              <a:rPr lang="en" u="sng" dirty="0">
                <a:solidFill>
                  <a:schemeClr val="accent5"/>
                </a:solidFill>
                <a:hlinkClick r:id="rId5"/>
              </a:rPr>
              <a:t>http://www.loveisrespect.org/resources/dating-violence-statistics/</a:t>
            </a:r>
          </a:p>
          <a:p>
            <a:pPr lvl="0">
              <a:spcBef>
                <a:spcPts val="0"/>
              </a:spcBef>
              <a:buNone/>
            </a:pPr>
            <a:endParaRPr dirty="0"/>
          </a:p>
          <a:p>
            <a:pPr lvl="0">
              <a:spcBef>
                <a:spcPts val="0"/>
              </a:spcBef>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6" name="Shape 15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b="1"/>
              <a:t>EDUCATORS</a:t>
            </a:r>
          </a:p>
          <a:p>
            <a:pPr lvl="0">
              <a:spcBef>
                <a:spcPts val="0"/>
              </a:spcBef>
              <a:buNone/>
            </a:pPr>
            <a:endParaRPr/>
          </a:p>
          <a:p>
            <a:pPr lvl="0" rtl="0">
              <a:lnSpc>
                <a:spcPct val="120000"/>
              </a:lnSpc>
              <a:spcBef>
                <a:spcPts val="0"/>
              </a:spcBef>
              <a:buClr>
                <a:schemeClr val="dk1"/>
              </a:buClr>
              <a:buSzPct val="100000"/>
              <a:buFont typeface="Arial"/>
              <a:buNone/>
            </a:pPr>
            <a:r>
              <a:rPr lang="en">
                <a:solidFill>
                  <a:schemeClr val="dk1"/>
                </a:solidFill>
              </a:rPr>
              <a:t>This slide is meant to inspire educators to take action.</a:t>
            </a:r>
          </a:p>
          <a:p>
            <a:pPr lvl="0" rtl="0">
              <a:lnSpc>
                <a:spcPct val="120000"/>
              </a:lnSpc>
              <a:spcBef>
                <a:spcPts val="0"/>
              </a:spcBef>
              <a:buClr>
                <a:schemeClr val="dk1"/>
              </a:buClr>
              <a:buSzPct val="100000"/>
              <a:buFont typeface="Arial"/>
              <a:buNone/>
            </a:pPr>
            <a:endParaRPr>
              <a:solidFill>
                <a:schemeClr val="dk1"/>
              </a:solidFill>
            </a:endParaRPr>
          </a:p>
          <a:p>
            <a:pPr lvl="0">
              <a:lnSpc>
                <a:spcPct val="120000"/>
              </a:lnSpc>
              <a:spcBef>
                <a:spcPts val="0"/>
              </a:spcBef>
              <a:buClr>
                <a:schemeClr val="dk1"/>
              </a:buClr>
              <a:buSzPct val="100000"/>
              <a:buFont typeface="Arial"/>
              <a:buNone/>
            </a:pPr>
            <a:r>
              <a:rPr lang="en">
                <a:solidFill>
                  <a:schemeClr val="dk1"/>
                </a:solidFill>
              </a:rPr>
              <a:t>Building a Prevention Framework to Address Teen “Sexting” Behaviors </a:t>
            </a:r>
            <a:r>
              <a:rPr lang="en" u="sng">
                <a:solidFill>
                  <a:schemeClr val="accent5"/>
                </a:solidFill>
                <a:hlinkClick r:id="rId3"/>
              </a:rPr>
              <a:t>https://www.ncjrs.gov/pdffiles1/ojjdp/grants/244001.pdf</a:t>
            </a:r>
            <a:r>
              <a:rPr lang="en">
                <a:solidFill>
                  <a:schemeClr val="dk1"/>
                </a:solidFill>
              </a:rPr>
              <a:t>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1" name="Shape 16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US" b="1" dirty="0" smtClean="0"/>
              <a:t>For caregivers</a:t>
            </a:r>
            <a:endParaRPr lang="en" b="1" dirty="0"/>
          </a:p>
          <a:p>
            <a:pPr lvl="0">
              <a:spcBef>
                <a:spcPts val="0"/>
              </a:spcBef>
              <a:buNone/>
            </a:pPr>
            <a:endParaRPr dirty="0"/>
          </a:p>
          <a:p>
            <a:pPr lvl="0">
              <a:spcBef>
                <a:spcPts val="0"/>
              </a:spcBef>
              <a:buNone/>
            </a:pPr>
            <a:r>
              <a:rPr lang="en" dirty="0"/>
              <a:t>Trainer Notes:</a:t>
            </a:r>
          </a:p>
          <a:p>
            <a:pPr marL="457200" lvl="0" indent="-228600">
              <a:spcBef>
                <a:spcPts val="0"/>
              </a:spcBef>
            </a:pPr>
            <a:r>
              <a:rPr lang="en" dirty="0"/>
              <a:t>The topic of sexting is just a doorway into the bigger and more holistic conversations that </a:t>
            </a:r>
            <a:r>
              <a:rPr lang="en-US" dirty="0" smtClean="0"/>
              <a:t>caregivers</a:t>
            </a:r>
            <a:r>
              <a:rPr lang="en" dirty="0" smtClean="0"/>
              <a:t> </a:t>
            </a:r>
            <a:r>
              <a:rPr lang="en" dirty="0"/>
              <a:t>should have with teens. </a:t>
            </a:r>
          </a:p>
          <a:p>
            <a:pPr marL="457200" lvl="0" indent="-228600" rtl="0">
              <a:lnSpc>
                <a:spcPct val="115000"/>
              </a:lnSpc>
              <a:spcBef>
                <a:spcPts val="0"/>
              </a:spcBef>
              <a:spcAft>
                <a:spcPts val="1600"/>
              </a:spcAft>
            </a:pPr>
            <a:r>
              <a:rPr lang="en" dirty="0"/>
              <a:t>Sexting is just part of the bigger picture of healthy relationships and gender roles. Smartphones and social media  are a regular part of flirting and dating.</a:t>
            </a:r>
          </a:p>
          <a:p>
            <a:pPr marL="457200" lvl="0" indent="-228600" rtl="0">
              <a:lnSpc>
                <a:spcPct val="115000"/>
              </a:lnSpc>
              <a:spcBef>
                <a:spcPts val="0"/>
              </a:spcBef>
              <a:spcAft>
                <a:spcPts val="1600"/>
              </a:spcAft>
              <a:buClr>
                <a:schemeClr val="dk1"/>
              </a:buClr>
            </a:pPr>
            <a:r>
              <a:rPr lang="en" dirty="0">
                <a:solidFill>
                  <a:schemeClr val="dk1"/>
                </a:solidFill>
              </a:rPr>
              <a:t>So, these questions are very narrow but open up conversations about helping friends, bystander intervention, social interactions, dating, etc. </a:t>
            </a:r>
          </a:p>
          <a:p>
            <a:pPr marL="457200" lvl="0" indent="-228600" rtl="0">
              <a:lnSpc>
                <a:spcPct val="115000"/>
              </a:lnSpc>
              <a:spcBef>
                <a:spcPts val="0"/>
              </a:spcBef>
              <a:spcAft>
                <a:spcPts val="1600"/>
              </a:spcAft>
              <a:buClr>
                <a:schemeClr val="dk1"/>
              </a:buClr>
            </a:pPr>
            <a:r>
              <a:rPr lang="en" dirty="0">
                <a:solidFill>
                  <a:schemeClr val="dk1"/>
                </a:solidFill>
              </a:rPr>
              <a:t>The resources at the end are also designed to open up the bigger picture.</a:t>
            </a:r>
          </a:p>
          <a:p>
            <a:pPr lvl="0" rtl="0">
              <a:lnSpc>
                <a:spcPct val="115000"/>
              </a:lnSpc>
              <a:spcBef>
                <a:spcPts val="0"/>
              </a:spcBef>
              <a:spcAft>
                <a:spcPts val="1600"/>
              </a:spcAft>
              <a:buNone/>
            </a:pPr>
            <a:endParaRPr dirty="0"/>
          </a:p>
          <a:p>
            <a:pPr lvl="0" rtl="0">
              <a:lnSpc>
                <a:spcPct val="115000"/>
              </a:lnSpc>
              <a:spcBef>
                <a:spcPts val="0"/>
              </a:spcBef>
              <a:spcAft>
                <a:spcPts val="1600"/>
              </a:spcAft>
              <a:buNone/>
            </a:pPr>
            <a:endParaRPr dirty="0"/>
          </a:p>
          <a:p>
            <a:pPr lvl="0">
              <a:lnSpc>
                <a:spcPct val="115000"/>
              </a:lnSpc>
              <a:spcBef>
                <a:spcPts val="0"/>
              </a:spcBef>
              <a:spcAft>
                <a:spcPts val="1600"/>
              </a:spcAft>
              <a:buClr>
                <a:schemeClr val="dk1"/>
              </a:buClr>
              <a:buSzPct val="100000"/>
              <a:buFont typeface="Arial"/>
              <a:buNone/>
            </a:pPr>
            <a:endParaRPr dirty="0"/>
          </a:p>
          <a:p>
            <a:pPr lvl="0">
              <a:spcBef>
                <a:spcPts val="0"/>
              </a:spcBef>
              <a:buNone/>
            </a:pPr>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1" name="Shape 16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US" b="1" dirty="0" smtClean="0"/>
              <a:t>For caregivers</a:t>
            </a:r>
            <a:endParaRPr lang="en" b="1" dirty="0"/>
          </a:p>
          <a:p>
            <a:pPr lvl="0">
              <a:spcBef>
                <a:spcPts val="0"/>
              </a:spcBef>
              <a:buNone/>
            </a:pPr>
            <a:endParaRPr dirty="0"/>
          </a:p>
          <a:p>
            <a:pPr lvl="0">
              <a:spcBef>
                <a:spcPts val="0"/>
              </a:spcBef>
              <a:buNone/>
            </a:pPr>
            <a:r>
              <a:rPr lang="en" dirty="0"/>
              <a:t>Trainer Notes:</a:t>
            </a:r>
          </a:p>
          <a:p>
            <a:pPr marL="457200" lvl="0" indent="-228600">
              <a:spcBef>
                <a:spcPts val="0"/>
              </a:spcBef>
            </a:pPr>
            <a:r>
              <a:rPr lang="en" dirty="0"/>
              <a:t>The topic of sexting is just a doorway into the bigger and more holistic conversations that </a:t>
            </a:r>
            <a:r>
              <a:rPr lang="en-US" dirty="0" smtClean="0"/>
              <a:t>caregivers</a:t>
            </a:r>
            <a:r>
              <a:rPr lang="en" dirty="0" smtClean="0"/>
              <a:t> </a:t>
            </a:r>
            <a:r>
              <a:rPr lang="en" dirty="0"/>
              <a:t>should have with teens. </a:t>
            </a:r>
          </a:p>
          <a:p>
            <a:pPr marL="457200" lvl="0" indent="-228600" rtl="0">
              <a:lnSpc>
                <a:spcPct val="115000"/>
              </a:lnSpc>
              <a:spcBef>
                <a:spcPts val="0"/>
              </a:spcBef>
              <a:spcAft>
                <a:spcPts val="1600"/>
              </a:spcAft>
            </a:pPr>
            <a:r>
              <a:rPr lang="en" dirty="0"/>
              <a:t>Sexting is just part of the bigger picture of healthy relationships and gender roles. Smartphones and social media  are a regular part of flirting and dating.</a:t>
            </a:r>
          </a:p>
          <a:p>
            <a:pPr marL="457200" lvl="0" indent="-228600" rtl="0">
              <a:lnSpc>
                <a:spcPct val="115000"/>
              </a:lnSpc>
              <a:spcBef>
                <a:spcPts val="0"/>
              </a:spcBef>
              <a:spcAft>
                <a:spcPts val="1600"/>
              </a:spcAft>
              <a:buClr>
                <a:schemeClr val="dk1"/>
              </a:buClr>
            </a:pPr>
            <a:r>
              <a:rPr lang="en" dirty="0">
                <a:solidFill>
                  <a:schemeClr val="dk1"/>
                </a:solidFill>
              </a:rPr>
              <a:t>So, these questions are very narrow but open up conversations about helping friends, bystander intervention, social interactions, dating, etc. </a:t>
            </a:r>
          </a:p>
          <a:p>
            <a:pPr marL="457200" lvl="0" indent="-228600" rtl="0">
              <a:lnSpc>
                <a:spcPct val="115000"/>
              </a:lnSpc>
              <a:spcBef>
                <a:spcPts val="0"/>
              </a:spcBef>
              <a:spcAft>
                <a:spcPts val="1600"/>
              </a:spcAft>
              <a:buClr>
                <a:schemeClr val="dk1"/>
              </a:buClr>
            </a:pPr>
            <a:r>
              <a:rPr lang="en" dirty="0">
                <a:solidFill>
                  <a:schemeClr val="dk1"/>
                </a:solidFill>
              </a:rPr>
              <a:t>The resources at the end are also designed to open up the bigger picture.</a:t>
            </a:r>
          </a:p>
          <a:p>
            <a:pPr lvl="0" rtl="0">
              <a:lnSpc>
                <a:spcPct val="115000"/>
              </a:lnSpc>
              <a:spcBef>
                <a:spcPts val="0"/>
              </a:spcBef>
              <a:spcAft>
                <a:spcPts val="1600"/>
              </a:spcAft>
              <a:buNone/>
            </a:pPr>
            <a:endParaRPr dirty="0"/>
          </a:p>
          <a:p>
            <a:pPr lvl="0" rtl="0">
              <a:lnSpc>
                <a:spcPct val="115000"/>
              </a:lnSpc>
              <a:spcBef>
                <a:spcPts val="0"/>
              </a:spcBef>
              <a:spcAft>
                <a:spcPts val="1600"/>
              </a:spcAft>
              <a:buNone/>
            </a:pPr>
            <a:endParaRPr dirty="0"/>
          </a:p>
          <a:p>
            <a:pPr lvl="0">
              <a:lnSpc>
                <a:spcPct val="115000"/>
              </a:lnSpc>
              <a:spcBef>
                <a:spcPts val="0"/>
              </a:spcBef>
              <a:spcAft>
                <a:spcPts val="1600"/>
              </a:spcAft>
              <a:buClr>
                <a:schemeClr val="dk1"/>
              </a:buClr>
              <a:buSzPct val="100000"/>
              <a:buFont typeface="Arial"/>
              <a:buNone/>
            </a:pPr>
            <a:endParaRPr dirty="0"/>
          </a:p>
          <a:p>
            <a:pPr lvl="0">
              <a:spcBef>
                <a:spcPts val="0"/>
              </a:spcBef>
              <a:buNone/>
            </a:pPr>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Shape 1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7" name="Shape 16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b="1" dirty="0" smtClean="0"/>
              <a:t>This one is</a:t>
            </a:r>
            <a:r>
              <a:rPr lang="en" b="1" baseline="0" dirty="0" smtClean="0"/>
              <a:t> for </a:t>
            </a:r>
            <a:r>
              <a:rPr lang="en" b="1" dirty="0" smtClean="0"/>
              <a:t>EDUCATORS</a:t>
            </a:r>
            <a:endParaRPr lang="en" b="1" dirty="0"/>
          </a:p>
          <a:p>
            <a:pPr lvl="0">
              <a:spcBef>
                <a:spcPts val="0"/>
              </a:spcBef>
              <a:buNone/>
            </a:pPr>
            <a:endParaRPr dirty="0"/>
          </a:p>
          <a:p>
            <a:pPr lvl="0">
              <a:spcBef>
                <a:spcPts val="0"/>
              </a:spcBef>
              <a:buNone/>
            </a:pPr>
            <a:r>
              <a:rPr lang="en" dirty="0"/>
              <a:t>These recommendations are supported primarily from pages 80-85 of </a:t>
            </a:r>
            <a:r>
              <a:rPr lang="en" dirty="0">
                <a:solidFill>
                  <a:schemeClr val="dk1"/>
                </a:solidFill>
              </a:rPr>
              <a:t>Building a Prevention Framework to Address Teen “Sexting” Behaviors </a:t>
            </a:r>
            <a:r>
              <a:rPr lang="en" u="sng" dirty="0">
                <a:solidFill>
                  <a:schemeClr val="accent5"/>
                </a:solidFill>
                <a:hlinkClick r:id="rId3"/>
              </a:rPr>
              <a:t>https://www.ncjrs.gov/pdffiles1/ojjdp/grants/244001.pdf</a:t>
            </a:r>
            <a:r>
              <a:rPr lang="en" dirty="0">
                <a:solidFill>
                  <a:schemeClr val="dk1"/>
                </a:solidFill>
              </a:rPr>
              <a:t> </a:t>
            </a:r>
          </a:p>
          <a:p>
            <a:pPr lvl="0">
              <a:spcBef>
                <a:spcPts val="0"/>
              </a:spcBef>
              <a:buNone/>
            </a:pPr>
            <a:endParaRPr dirty="0">
              <a:solidFill>
                <a:schemeClr val="dk1"/>
              </a:solidFill>
            </a:endParaRPr>
          </a:p>
          <a:p>
            <a:pPr lvl="0">
              <a:spcBef>
                <a:spcPts val="0"/>
              </a:spcBef>
              <a:buNone/>
            </a:pPr>
            <a:r>
              <a:rPr lang="en" b="1" dirty="0">
                <a:solidFill>
                  <a:schemeClr val="dk1"/>
                </a:solidFill>
              </a:rPr>
              <a:t>We highly recommend that trainers read at least pages 84-85 before presenting to educators.</a:t>
            </a:r>
          </a:p>
          <a:p>
            <a:pPr lvl="0">
              <a:spcBef>
                <a:spcPts val="0"/>
              </a:spcBef>
              <a:buNone/>
            </a:pPr>
            <a:r>
              <a:rPr lang="en" i="1" dirty="0" smtClean="0">
                <a:solidFill>
                  <a:schemeClr val="dk1"/>
                </a:solidFill>
              </a:rPr>
              <a:t>NOTE</a:t>
            </a:r>
            <a:r>
              <a:rPr lang="en" i="1" dirty="0">
                <a:solidFill>
                  <a:schemeClr val="dk1"/>
                </a:solidFill>
              </a:rPr>
              <a:t>: the page numbers are the printed numbers on the pages, not the electronic page number in the acrobat document.</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Shape 1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3" name="Shape 17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b="1" u="sng" dirty="0" smtClean="0">
                <a:solidFill>
                  <a:srgbClr val="FF0000"/>
                </a:solidFill>
              </a:rPr>
              <a:t>Don’t forget</a:t>
            </a:r>
            <a:r>
              <a:rPr lang="en" b="1" u="sng" baseline="0" dirty="0" smtClean="0">
                <a:solidFill>
                  <a:srgbClr val="FF0000"/>
                </a:solidFill>
              </a:rPr>
              <a:t> to bring </a:t>
            </a:r>
            <a:r>
              <a:rPr lang="en" b="1" u="sng" dirty="0" smtClean="0">
                <a:solidFill>
                  <a:srgbClr val="FF0000"/>
                </a:solidFill>
              </a:rPr>
              <a:t>YOUR </a:t>
            </a:r>
            <a:r>
              <a:rPr lang="en" b="1" u="sng" dirty="0">
                <a:solidFill>
                  <a:srgbClr val="FF0000"/>
                </a:solidFill>
              </a:rPr>
              <a:t>PROGRAM CONTACT </a:t>
            </a:r>
            <a:r>
              <a:rPr lang="en" b="1" u="sng" dirty="0" smtClean="0">
                <a:solidFill>
                  <a:srgbClr val="FF0000"/>
                </a:solidFill>
              </a:rPr>
              <a:t>INFO</a:t>
            </a:r>
            <a:endParaRPr lang="en" b="1" u="sng" dirty="0">
              <a:solidFill>
                <a:srgbClr val="FF0000"/>
              </a:solidFill>
            </a:endParaRPr>
          </a:p>
          <a:p>
            <a:pPr lvl="0">
              <a:spcBef>
                <a:spcPts val="0"/>
              </a:spcBef>
              <a:buNone/>
            </a:pPr>
            <a:endParaRPr u="sng" dirty="0">
              <a:solidFill>
                <a:srgbClr val="FF0000"/>
              </a:solidFill>
            </a:endParaRPr>
          </a:p>
          <a:p>
            <a:pPr lvl="0" rtl="0">
              <a:lnSpc>
                <a:spcPct val="120000"/>
              </a:lnSpc>
              <a:spcBef>
                <a:spcPts val="0"/>
              </a:spcBef>
              <a:buClr>
                <a:schemeClr val="dk1"/>
              </a:buClr>
              <a:buSzPct val="91666"/>
              <a:buFont typeface="Arial"/>
              <a:buNone/>
            </a:pPr>
            <a:r>
              <a:rPr lang="en" sz="1200" dirty="0">
                <a:solidFill>
                  <a:schemeClr val="dk1"/>
                </a:solidFill>
                <a:latin typeface="Times New Roman"/>
                <a:ea typeface="Times New Roman"/>
                <a:cs typeface="Times New Roman"/>
                <a:sym typeface="Times New Roman"/>
              </a:rPr>
              <a:t>Resources for </a:t>
            </a:r>
            <a:r>
              <a:rPr lang="en-US" sz="1200" dirty="0" smtClean="0">
                <a:solidFill>
                  <a:schemeClr val="dk1"/>
                </a:solidFill>
                <a:latin typeface="Times New Roman"/>
                <a:ea typeface="Times New Roman"/>
                <a:cs typeface="Times New Roman"/>
                <a:sym typeface="Times New Roman"/>
              </a:rPr>
              <a:t>caregivers</a:t>
            </a:r>
            <a:r>
              <a:rPr lang="en" sz="1200" dirty="0" smtClean="0">
                <a:solidFill>
                  <a:schemeClr val="dk1"/>
                </a:solidFill>
                <a:latin typeface="Times New Roman"/>
                <a:ea typeface="Times New Roman"/>
                <a:cs typeface="Times New Roman"/>
                <a:sym typeface="Times New Roman"/>
              </a:rPr>
              <a:t> </a:t>
            </a:r>
            <a:r>
              <a:rPr lang="en" sz="1200" dirty="0">
                <a:solidFill>
                  <a:schemeClr val="dk1"/>
                </a:solidFill>
                <a:latin typeface="Times New Roman"/>
                <a:ea typeface="Times New Roman"/>
                <a:cs typeface="Times New Roman"/>
                <a:sym typeface="Times New Roman"/>
              </a:rPr>
              <a:t>in addition to local CSAP</a:t>
            </a:r>
          </a:p>
          <a:p>
            <a:pPr marL="457200" lvl="0" indent="-304800" rtl="0">
              <a:lnSpc>
                <a:spcPct val="120000"/>
              </a:lnSpc>
              <a:spcBef>
                <a:spcPts val="0"/>
              </a:spcBef>
              <a:buClr>
                <a:schemeClr val="dk1"/>
              </a:buClr>
              <a:buSzPct val="100000"/>
              <a:buFont typeface="Times New Roman"/>
            </a:pPr>
            <a:r>
              <a:rPr lang="en" sz="1200" dirty="0">
                <a:solidFill>
                  <a:schemeClr val="dk1"/>
                </a:solidFill>
                <a:latin typeface="Times New Roman"/>
                <a:ea typeface="Times New Roman"/>
                <a:cs typeface="Times New Roman"/>
                <a:sym typeface="Times New Roman"/>
              </a:rPr>
              <a:t>100 Conversations</a:t>
            </a:r>
            <a:r>
              <a:rPr lang="en" sz="1200" dirty="0">
                <a:solidFill>
                  <a:schemeClr val="dk1"/>
                </a:solidFill>
                <a:latin typeface="Times New Roman"/>
                <a:ea typeface="Times New Roman"/>
                <a:cs typeface="Times New Roman"/>
                <a:sym typeface="Times New Roman"/>
                <a:hlinkClick r:id="rId3"/>
              </a:rPr>
              <a:t> </a:t>
            </a:r>
            <a:r>
              <a:rPr lang="en" sz="1200" u="sng" dirty="0">
                <a:solidFill>
                  <a:srgbClr val="1155CC"/>
                </a:solidFill>
                <a:latin typeface="Times New Roman"/>
                <a:ea typeface="Times New Roman"/>
                <a:cs typeface="Times New Roman"/>
                <a:sym typeface="Times New Roman"/>
                <a:hlinkClick r:id="rId3"/>
              </a:rPr>
              <a:t>http://www.100conversations.org/</a:t>
            </a:r>
          </a:p>
          <a:p>
            <a:pPr marL="457200" lvl="0" indent="-304800" rtl="0">
              <a:lnSpc>
                <a:spcPct val="120000"/>
              </a:lnSpc>
              <a:spcBef>
                <a:spcPts val="0"/>
              </a:spcBef>
              <a:buClr>
                <a:schemeClr val="dk1"/>
              </a:buClr>
              <a:buSzPct val="100000"/>
              <a:buFont typeface="Times New Roman"/>
            </a:pPr>
            <a:r>
              <a:rPr lang="en" sz="1200" dirty="0">
                <a:solidFill>
                  <a:schemeClr val="dk1"/>
                </a:solidFill>
                <a:latin typeface="Times New Roman"/>
                <a:ea typeface="Times New Roman"/>
                <a:cs typeface="Times New Roman"/>
                <a:sym typeface="Times New Roman"/>
              </a:rPr>
              <a:t>Net Smartz</a:t>
            </a:r>
            <a:r>
              <a:rPr lang="en" sz="1200" dirty="0">
                <a:solidFill>
                  <a:schemeClr val="dk1"/>
                </a:solidFill>
                <a:latin typeface="Times New Roman"/>
                <a:ea typeface="Times New Roman"/>
                <a:cs typeface="Times New Roman"/>
                <a:sym typeface="Times New Roman"/>
                <a:hlinkClick r:id="rId4"/>
              </a:rPr>
              <a:t> </a:t>
            </a:r>
            <a:r>
              <a:rPr lang="en" sz="1200" u="sng" dirty="0">
                <a:solidFill>
                  <a:srgbClr val="1155CC"/>
                </a:solidFill>
                <a:latin typeface="Times New Roman"/>
                <a:ea typeface="Times New Roman"/>
                <a:cs typeface="Times New Roman"/>
                <a:sym typeface="Times New Roman"/>
                <a:hlinkClick r:id="rId4"/>
              </a:rPr>
              <a:t>http://www.netsmartz.org/Sexting</a:t>
            </a:r>
          </a:p>
          <a:p>
            <a:pPr marL="457200" lvl="0" indent="-304800" rtl="0">
              <a:lnSpc>
                <a:spcPct val="120000"/>
              </a:lnSpc>
              <a:spcBef>
                <a:spcPts val="0"/>
              </a:spcBef>
              <a:buClr>
                <a:schemeClr val="dk1"/>
              </a:buClr>
              <a:buSzPct val="100000"/>
              <a:buFont typeface="Times New Roman"/>
            </a:pPr>
            <a:r>
              <a:rPr lang="en" sz="1200" dirty="0">
                <a:solidFill>
                  <a:schemeClr val="dk1"/>
                </a:solidFill>
                <a:latin typeface="Times New Roman"/>
                <a:ea typeface="Times New Roman"/>
                <a:cs typeface="Times New Roman"/>
                <a:sym typeface="Times New Roman"/>
              </a:rPr>
              <a:t>Common Sense Media Parent Concerns https://www.commonsensemedia.org/parent-concerns</a:t>
            </a:r>
          </a:p>
          <a:p>
            <a:pPr marL="457200" lvl="0" indent="-304800" rtl="0">
              <a:lnSpc>
                <a:spcPct val="120000"/>
              </a:lnSpc>
              <a:spcBef>
                <a:spcPts val="0"/>
              </a:spcBef>
              <a:buClr>
                <a:schemeClr val="dk1"/>
              </a:buClr>
              <a:buSzPct val="100000"/>
              <a:buFont typeface="Times New Roman"/>
            </a:pPr>
            <a:r>
              <a:rPr lang="en" sz="1200" dirty="0">
                <a:solidFill>
                  <a:schemeClr val="dk1"/>
                </a:solidFill>
                <a:latin typeface="Times New Roman"/>
                <a:ea typeface="Times New Roman"/>
                <a:cs typeface="Times New Roman"/>
                <a:sym typeface="Times New Roman"/>
              </a:rPr>
              <a:t>Talking to Your kids about sexting</a:t>
            </a:r>
            <a:r>
              <a:rPr lang="en" sz="1200" dirty="0">
                <a:solidFill>
                  <a:schemeClr val="dk1"/>
                </a:solidFill>
                <a:latin typeface="Times New Roman"/>
                <a:ea typeface="Times New Roman"/>
                <a:cs typeface="Times New Roman"/>
                <a:sym typeface="Times New Roman"/>
                <a:hlinkClick r:id="rId5"/>
              </a:rPr>
              <a:t> </a:t>
            </a:r>
            <a:r>
              <a:rPr lang="en" sz="1200" u="sng" dirty="0">
                <a:solidFill>
                  <a:srgbClr val="1155CC"/>
                </a:solidFill>
                <a:latin typeface="Times New Roman"/>
                <a:ea typeface="Times New Roman"/>
                <a:cs typeface="Times New Roman"/>
                <a:sym typeface="Times New Roman"/>
                <a:hlinkClick r:id="rId5"/>
              </a:rPr>
              <a:t>http://mediasmarts.ca/tipsheet/talking-your-kids-about-sexting-%E2%80%94-tip-sheet</a:t>
            </a:r>
          </a:p>
          <a:p>
            <a:pPr lvl="0" rtl="0">
              <a:lnSpc>
                <a:spcPct val="120000"/>
              </a:lnSpc>
              <a:spcBef>
                <a:spcPts val="0"/>
              </a:spcBef>
              <a:buClr>
                <a:schemeClr val="dk1"/>
              </a:buClr>
              <a:buSzPct val="100000"/>
              <a:buFont typeface="Arial"/>
              <a:buNone/>
            </a:pPr>
            <a:endParaRPr dirty="0">
              <a:solidFill>
                <a:schemeClr val="dk1"/>
              </a:solidFill>
            </a:endParaRPr>
          </a:p>
          <a:p>
            <a:pPr lvl="0" rtl="0">
              <a:lnSpc>
                <a:spcPct val="120000"/>
              </a:lnSpc>
              <a:spcBef>
                <a:spcPts val="0"/>
              </a:spcBef>
              <a:buClr>
                <a:schemeClr val="dk1"/>
              </a:buClr>
              <a:buSzPct val="91666"/>
              <a:buFont typeface="Arial"/>
              <a:buNone/>
            </a:pPr>
            <a:r>
              <a:rPr lang="en" dirty="0">
                <a:solidFill>
                  <a:schemeClr val="dk1"/>
                </a:solidFill>
              </a:rPr>
              <a:t>Resources for </a:t>
            </a:r>
            <a:r>
              <a:rPr lang="en-US" dirty="0" smtClean="0">
                <a:solidFill>
                  <a:schemeClr val="dk1"/>
                </a:solidFill>
              </a:rPr>
              <a:t>caregivers</a:t>
            </a:r>
            <a:r>
              <a:rPr lang="en" dirty="0" smtClean="0">
                <a:solidFill>
                  <a:schemeClr val="dk1"/>
                </a:solidFill>
              </a:rPr>
              <a:t> </a:t>
            </a:r>
            <a:r>
              <a:rPr lang="en" dirty="0">
                <a:solidFill>
                  <a:schemeClr val="dk1"/>
                </a:solidFill>
              </a:rPr>
              <a:t>for their teens</a:t>
            </a:r>
          </a:p>
          <a:p>
            <a:pPr marL="457200" lvl="0" indent="-304800" rtl="0">
              <a:lnSpc>
                <a:spcPct val="120000"/>
              </a:lnSpc>
              <a:spcBef>
                <a:spcPts val="0"/>
              </a:spcBef>
              <a:buClr>
                <a:schemeClr val="dk1"/>
              </a:buClr>
              <a:buSzPct val="100000"/>
              <a:buFont typeface="Times New Roman"/>
            </a:pPr>
            <a:r>
              <a:rPr lang="en" sz="1200" dirty="0">
                <a:solidFill>
                  <a:schemeClr val="dk1"/>
                </a:solidFill>
                <a:latin typeface="Times New Roman"/>
                <a:ea typeface="Times New Roman"/>
                <a:cs typeface="Times New Roman"/>
                <a:sym typeface="Times New Roman"/>
              </a:rPr>
              <a:t>A Thin Line athinline.org</a:t>
            </a:r>
          </a:p>
          <a:p>
            <a:pPr marL="457200" lvl="0" indent="-304800" rtl="0">
              <a:lnSpc>
                <a:spcPct val="120000"/>
              </a:lnSpc>
              <a:spcBef>
                <a:spcPts val="0"/>
              </a:spcBef>
              <a:buClr>
                <a:schemeClr val="dk1"/>
              </a:buClr>
              <a:buSzPct val="100000"/>
              <a:buFont typeface="Times New Roman"/>
            </a:pPr>
            <a:r>
              <a:rPr lang="en" sz="1200" dirty="0">
                <a:solidFill>
                  <a:schemeClr val="dk1"/>
                </a:solidFill>
                <a:latin typeface="Times New Roman"/>
                <a:ea typeface="Times New Roman"/>
                <a:cs typeface="Times New Roman"/>
                <a:sym typeface="Times New Roman"/>
              </a:rPr>
              <a:t>That’s Not Cool thatsnotcool.com</a:t>
            </a:r>
          </a:p>
          <a:p>
            <a:pPr lvl="0" rtl="0">
              <a:lnSpc>
                <a:spcPct val="120000"/>
              </a:lnSpc>
              <a:spcBef>
                <a:spcPts val="0"/>
              </a:spcBef>
              <a:buClr>
                <a:schemeClr val="dk1"/>
              </a:buClr>
              <a:buSzPct val="100000"/>
              <a:buFont typeface="Arial"/>
              <a:buNone/>
            </a:pPr>
            <a:endParaRPr u="sng" dirty="0">
              <a:solidFill>
                <a:schemeClr val="dk1"/>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lnSpc>
                <a:spcPct val="120000"/>
              </a:lnSpc>
              <a:spcBef>
                <a:spcPts val="0"/>
              </a:spcBef>
              <a:buNone/>
            </a:pPr>
            <a:r>
              <a:rPr lang="en" dirty="0">
                <a:solidFill>
                  <a:schemeClr val="dk1"/>
                </a:solidFill>
              </a:rPr>
              <a:t>This slide is meant to illustrate teens’ sense of reliance on technology, and maybe even get a chuckle of recognition from the audience</a:t>
            </a:r>
            <a:r>
              <a:rPr lang="en" dirty="0" smtClean="0">
                <a:solidFill>
                  <a:schemeClr val="dk1"/>
                </a:solidFill>
              </a:rPr>
              <a:t>.</a:t>
            </a:r>
          </a:p>
          <a:p>
            <a:pPr lvl="0" rtl="0">
              <a:lnSpc>
                <a:spcPct val="120000"/>
              </a:lnSpc>
              <a:spcBef>
                <a:spcPts val="0"/>
              </a:spcBef>
              <a:buNone/>
            </a:pPr>
            <a:endParaRPr lang="en" dirty="0" smtClean="0">
              <a:solidFill>
                <a:schemeClr val="dk1"/>
              </a:solidFill>
            </a:endParaRPr>
          </a:p>
          <a:p>
            <a:pPr lvl="0" rtl="0">
              <a:lnSpc>
                <a:spcPct val="120000"/>
              </a:lnSpc>
              <a:spcBef>
                <a:spcPts val="0"/>
              </a:spcBef>
              <a:buNone/>
            </a:pPr>
            <a:r>
              <a:rPr lang="en" dirty="0" smtClean="0">
                <a:solidFill>
                  <a:schemeClr val="dk1"/>
                </a:solidFill>
              </a:rPr>
              <a:t>This is also</a:t>
            </a:r>
            <a:r>
              <a:rPr lang="en" baseline="0" dirty="0" smtClean="0">
                <a:solidFill>
                  <a:schemeClr val="dk1"/>
                </a:solidFill>
              </a:rPr>
              <a:t> a good opportunity to normalize that young people feel this way. It isn’t a flaw of their generation for growing up with technology. </a:t>
            </a:r>
            <a:endParaRPr lang="en" dirty="0">
              <a:solidFill>
                <a:schemeClr val="dk1"/>
              </a:solidFill>
            </a:endParaRPr>
          </a:p>
          <a:p>
            <a:pPr lvl="0" rtl="0">
              <a:lnSpc>
                <a:spcPct val="120000"/>
              </a:lnSpc>
              <a:spcBef>
                <a:spcPts val="0"/>
              </a:spcBef>
              <a:buNone/>
            </a:pPr>
            <a:endParaRPr dirty="0">
              <a:solidFill>
                <a:schemeClr val="dk1"/>
              </a:solidFill>
            </a:endParaRPr>
          </a:p>
          <a:p>
            <a:pPr lvl="0">
              <a:lnSpc>
                <a:spcPct val="120000"/>
              </a:lnSpc>
              <a:spcBef>
                <a:spcPts val="0"/>
              </a:spcBef>
              <a:buNone/>
            </a:pPr>
            <a:r>
              <a:rPr lang="en" dirty="0">
                <a:solidFill>
                  <a:schemeClr val="dk1"/>
                </a:solidFill>
              </a:rPr>
              <a:t>Building a Prevention Framework to Address Teen “Sexting” Behaviors </a:t>
            </a:r>
            <a:r>
              <a:rPr lang="en" u="sng" dirty="0">
                <a:solidFill>
                  <a:schemeClr val="accent5"/>
                </a:solidFill>
                <a:hlinkClick r:id="rId3"/>
              </a:rPr>
              <a:t>https://www.ncjrs.gov/pdffiles1/ojjdp/grants/244001.pdf</a:t>
            </a:r>
            <a:r>
              <a:rPr lang="en" dirty="0">
                <a:solidFill>
                  <a:schemeClr val="dk1"/>
                </a:solidFill>
              </a:rPr>
              <a: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lnSpc>
                <a:spcPct val="120000"/>
              </a:lnSpc>
              <a:spcBef>
                <a:spcPts val="0"/>
              </a:spcBef>
              <a:buNone/>
            </a:pPr>
            <a:r>
              <a:rPr lang="en" b="1" dirty="0" smtClean="0">
                <a:solidFill>
                  <a:schemeClr val="dk1"/>
                </a:solidFill>
              </a:rPr>
              <a:t>For</a:t>
            </a:r>
            <a:r>
              <a:rPr lang="en" b="1" baseline="0" dirty="0" smtClean="0">
                <a:solidFill>
                  <a:schemeClr val="dk1"/>
                </a:solidFill>
              </a:rPr>
              <a:t> Caregivers.</a:t>
            </a:r>
          </a:p>
          <a:p>
            <a:pPr lvl="0" rtl="0">
              <a:lnSpc>
                <a:spcPct val="120000"/>
              </a:lnSpc>
              <a:spcBef>
                <a:spcPts val="0"/>
              </a:spcBef>
              <a:buNone/>
            </a:pPr>
            <a:endParaRPr dirty="0">
              <a:solidFill>
                <a:schemeClr val="dk1"/>
              </a:solidFill>
            </a:endParaRPr>
          </a:p>
          <a:p>
            <a:pPr lvl="0" rtl="0">
              <a:lnSpc>
                <a:spcPct val="120000"/>
              </a:lnSpc>
              <a:spcBef>
                <a:spcPts val="0"/>
              </a:spcBef>
              <a:buClr>
                <a:schemeClr val="dk1"/>
              </a:buClr>
              <a:buSzPct val="100000"/>
              <a:buFont typeface="Arial"/>
              <a:buNone/>
            </a:pPr>
            <a:r>
              <a:rPr lang="en" dirty="0">
                <a:solidFill>
                  <a:schemeClr val="dk1"/>
                </a:solidFill>
              </a:rPr>
              <a:t>This slide is meant to illustrate </a:t>
            </a:r>
            <a:r>
              <a:rPr lang="en" dirty="0" smtClean="0">
                <a:solidFill>
                  <a:schemeClr val="dk1"/>
                </a:solidFill>
              </a:rPr>
              <a:t>caregivers’ </a:t>
            </a:r>
            <a:r>
              <a:rPr lang="en" dirty="0">
                <a:solidFill>
                  <a:schemeClr val="dk1"/>
                </a:solidFill>
              </a:rPr>
              <a:t>experience of teens and technology, and, as with the previous slide, maybe get a chuckle of recognition from the audience.</a:t>
            </a:r>
          </a:p>
          <a:p>
            <a:pPr lvl="0" rtl="0">
              <a:lnSpc>
                <a:spcPct val="120000"/>
              </a:lnSpc>
              <a:spcBef>
                <a:spcPts val="0"/>
              </a:spcBef>
              <a:buNone/>
            </a:pPr>
            <a:endParaRPr dirty="0">
              <a:solidFill>
                <a:schemeClr val="dk1"/>
              </a:solidFill>
            </a:endParaRPr>
          </a:p>
          <a:p>
            <a:pPr lvl="0">
              <a:lnSpc>
                <a:spcPct val="120000"/>
              </a:lnSpc>
              <a:spcBef>
                <a:spcPts val="0"/>
              </a:spcBef>
              <a:buNone/>
            </a:pPr>
            <a:r>
              <a:rPr lang="en" dirty="0">
                <a:solidFill>
                  <a:schemeClr val="dk1"/>
                </a:solidFill>
              </a:rPr>
              <a:t>From Building a Prevention Framework to Address Teen “Sexting” Behaviors </a:t>
            </a:r>
            <a:r>
              <a:rPr lang="en" u="sng" dirty="0">
                <a:solidFill>
                  <a:schemeClr val="accent5"/>
                </a:solidFill>
                <a:hlinkClick r:id="rId3"/>
              </a:rPr>
              <a:t>https://www.ncjrs.gov/pdffiles1/ojjdp/grants/244001.pdf</a:t>
            </a:r>
            <a:r>
              <a:rPr lang="en" dirty="0">
                <a:solidFill>
                  <a:schemeClr val="dk1"/>
                </a:solidFill>
              </a:rPr>
              <a: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4" name="Shape 7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b="1"/>
              <a:t>EDUCATORS</a:t>
            </a:r>
          </a:p>
          <a:p>
            <a:pPr lvl="0">
              <a:spcBef>
                <a:spcPts val="0"/>
              </a:spcBef>
              <a:buNone/>
            </a:pPr>
            <a:endParaRPr/>
          </a:p>
          <a:p>
            <a:pPr lvl="0">
              <a:spcBef>
                <a:spcPts val="0"/>
              </a:spcBef>
              <a:buNone/>
            </a:pPr>
            <a:r>
              <a:rPr lang="en"/>
              <a:t>This slide puts teens’ use of technology in a context that includes adults’ reliance on technology as well.</a:t>
            </a:r>
          </a:p>
          <a:p>
            <a:pPr lvl="0">
              <a:spcBef>
                <a:spcPts val="0"/>
              </a:spcBef>
              <a:buNone/>
            </a:pPr>
            <a:endParaRPr/>
          </a:p>
          <a:p>
            <a:pPr lvl="0">
              <a:lnSpc>
                <a:spcPct val="120000"/>
              </a:lnSpc>
              <a:spcBef>
                <a:spcPts val="0"/>
              </a:spcBef>
              <a:buClr>
                <a:schemeClr val="dk1"/>
              </a:buClr>
              <a:buSzPct val="100000"/>
              <a:buFont typeface="Arial"/>
              <a:buNone/>
            </a:pPr>
            <a:r>
              <a:rPr lang="en">
                <a:solidFill>
                  <a:schemeClr val="dk1"/>
                </a:solidFill>
              </a:rPr>
              <a:t>From Building a Prevention Framework to Address Teen “Sexting” Behaviors </a:t>
            </a:r>
            <a:r>
              <a:rPr lang="en" u="sng">
                <a:solidFill>
                  <a:schemeClr val="accent5"/>
                </a:solidFill>
                <a:hlinkClick r:id="rId3"/>
              </a:rPr>
              <a:t>https://www.ncjrs.gov/pdffiles1/ojjdp/grants/244001.pdf</a:t>
            </a:r>
            <a:r>
              <a:rPr lang="en">
                <a:solidFill>
                  <a:schemeClr val="dk1"/>
                </a:solidFill>
              </a:rPr>
              <a: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9" name="Shape 7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dirty="0"/>
              <a:t>Trainer notes:</a:t>
            </a:r>
          </a:p>
          <a:p>
            <a:pPr lvl="0">
              <a:spcBef>
                <a:spcPts val="0"/>
              </a:spcBef>
              <a:buNone/>
            </a:pPr>
            <a:endParaRPr dirty="0"/>
          </a:p>
          <a:p>
            <a:pPr lvl="0">
              <a:spcBef>
                <a:spcPts val="0"/>
              </a:spcBef>
              <a:buNone/>
            </a:pPr>
            <a:r>
              <a:rPr lang="en" dirty="0"/>
              <a:t>For </a:t>
            </a:r>
            <a:r>
              <a:rPr lang="en-US" dirty="0" smtClean="0"/>
              <a:t>caregivers</a:t>
            </a:r>
            <a:r>
              <a:rPr lang="en" dirty="0" smtClean="0"/>
              <a:t>, </a:t>
            </a:r>
            <a:r>
              <a:rPr lang="en" dirty="0"/>
              <a:t>ask about their teens and their teens’ friends. </a:t>
            </a:r>
          </a:p>
          <a:p>
            <a:pPr lvl="0">
              <a:spcBef>
                <a:spcPts val="0"/>
              </a:spcBef>
              <a:buNone/>
            </a:pPr>
            <a:endParaRPr dirty="0"/>
          </a:p>
          <a:p>
            <a:pPr lvl="0">
              <a:spcBef>
                <a:spcPts val="0"/>
              </a:spcBef>
              <a:buNone/>
            </a:pPr>
            <a:r>
              <a:rPr lang="en" dirty="0"/>
              <a:t>For educators, ask about kids they work with.</a:t>
            </a:r>
          </a:p>
          <a:p>
            <a:pPr lvl="0">
              <a:spcBef>
                <a:spcPts val="0"/>
              </a:spcBef>
              <a:buNone/>
            </a:pPr>
            <a:endParaRPr dirty="0"/>
          </a:p>
          <a:p>
            <a:pPr lvl="0">
              <a:spcBef>
                <a:spcPts val="0"/>
              </a:spcBef>
              <a:buNone/>
            </a:pPr>
            <a:r>
              <a:rPr lang="en" dirty="0"/>
              <a:t>You may frame the conversation here a bit, but the goal is to get their feelings, worries and thoughts out on the table.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5" name="Shape 8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Clr>
                <a:schemeClr val="dk1"/>
              </a:buClr>
              <a:buSzPct val="100000"/>
              <a:buFont typeface="Arial"/>
              <a:buNone/>
            </a:pPr>
            <a:r>
              <a:rPr lang="en" dirty="0"/>
              <a:t>This slide is not just for </a:t>
            </a:r>
            <a:r>
              <a:rPr lang="en-US" dirty="0" smtClean="0"/>
              <a:t>caregivers</a:t>
            </a:r>
            <a:r>
              <a:rPr lang="en" dirty="0" smtClean="0"/>
              <a:t>, </a:t>
            </a:r>
            <a:r>
              <a:rPr lang="en" dirty="0"/>
              <a:t>because educators benefit from knowing how worried </a:t>
            </a:r>
            <a:r>
              <a:rPr lang="en-US" dirty="0" smtClean="0"/>
              <a:t>caregivers</a:t>
            </a:r>
            <a:r>
              <a:rPr lang="en" dirty="0" smtClean="0"/>
              <a:t> </a:t>
            </a:r>
            <a:r>
              <a:rPr lang="en" dirty="0"/>
              <a:t>are about this.</a:t>
            </a:r>
          </a:p>
          <a:p>
            <a:pPr lvl="0">
              <a:spcBef>
                <a:spcPts val="0"/>
              </a:spcBef>
              <a:buClr>
                <a:schemeClr val="dk1"/>
              </a:buClr>
              <a:buSzPct val="100000"/>
              <a:buFont typeface="Arial"/>
              <a:buNone/>
            </a:pPr>
            <a:endParaRPr dirty="0"/>
          </a:p>
          <a:p>
            <a:pPr lvl="0">
              <a:spcBef>
                <a:spcPts val="0"/>
              </a:spcBef>
              <a:buClr>
                <a:schemeClr val="dk1"/>
              </a:buClr>
              <a:buSzPct val="100000"/>
              <a:buFont typeface="Arial"/>
              <a:buNone/>
            </a:pPr>
            <a:r>
              <a:rPr lang="en" dirty="0"/>
              <a:t>Rogers, K., Sexting Tops Parents’ Back to School Worries, Fox Business (August 19, 2011) at </a:t>
            </a:r>
          </a:p>
          <a:p>
            <a:pPr lvl="0">
              <a:spcBef>
                <a:spcPts val="0"/>
              </a:spcBef>
              <a:buClr>
                <a:schemeClr val="dk1"/>
              </a:buClr>
              <a:buSzPct val="100000"/>
              <a:buFont typeface="Arial"/>
              <a:buNone/>
            </a:pPr>
            <a:r>
              <a:rPr lang="en" u="sng" dirty="0">
                <a:solidFill>
                  <a:schemeClr val="hlink"/>
                </a:solidFill>
                <a:hlinkClick r:id="rId3"/>
              </a:rPr>
              <a:t>http://www.fox-business.com/personal-finance/2011/08/18/sexting-tops-parents-back-to-school-worries</a:t>
            </a:r>
            <a:r>
              <a:rPr lang="en" dirty="0"/>
              <a:t>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0" name="Shape 9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lnSpc>
                <a:spcPct val="120000"/>
              </a:lnSpc>
              <a:spcBef>
                <a:spcPts val="0"/>
              </a:spcBef>
              <a:buClr>
                <a:schemeClr val="dk1"/>
              </a:buClr>
              <a:buSzPct val="100000"/>
              <a:buFont typeface="Arial"/>
              <a:buNone/>
            </a:pPr>
            <a:r>
              <a:rPr lang="en" dirty="0">
                <a:solidFill>
                  <a:schemeClr val="dk1"/>
                </a:solidFill>
              </a:rPr>
              <a:t>Ask for their definitions first, then </a:t>
            </a:r>
            <a:r>
              <a:rPr lang="en" b="1" dirty="0">
                <a:solidFill>
                  <a:srgbClr val="FF0000"/>
                </a:solidFill>
              </a:rPr>
              <a:t>click to add the definition</a:t>
            </a:r>
            <a:r>
              <a:rPr lang="en" dirty="0">
                <a:solidFill>
                  <a:schemeClr val="dk1"/>
                </a:solidFill>
              </a:rPr>
              <a:t> to the screen and frame what they were talking about with this definition.</a:t>
            </a:r>
          </a:p>
          <a:p>
            <a:pPr lvl="0">
              <a:lnSpc>
                <a:spcPct val="115000"/>
              </a:lnSpc>
              <a:spcBef>
                <a:spcPts val="0"/>
              </a:spcBef>
              <a:buClr>
                <a:schemeClr val="dk1"/>
              </a:buClr>
              <a:buSzPct val="100000"/>
              <a:buFont typeface="Arial"/>
              <a:buNone/>
            </a:pPr>
            <a:endParaRPr dirty="0">
              <a:solidFill>
                <a:schemeClr val="dk1"/>
              </a:solidFill>
            </a:endParaRPr>
          </a:p>
          <a:p>
            <a:pPr lvl="0">
              <a:lnSpc>
                <a:spcPct val="120000"/>
              </a:lnSpc>
              <a:spcBef>
                <a:spcPts val="0"/>
              </a:spcBef>
              <a:buClr>
                <a:schemeClr val="dk1"/>
              </a:buClr>
              <a:buSzPct val="100000"/>
              <a:buFont typeface="Arial"/>
              <a:buNone/>
            </a:pPr>
            <a:r>
              <a:rPr lang="en" dirty="0">
                <a:solidFill>
                  <a:schemeClr val="dk1"/>
                </a:solidFill>
              </a:rPr>
              <a:t>Framework from Building a Prevention Framework to Address Teen “Sexting” Behaviors. This study really tried to put sexting into a more ecological big picture. So they spelled out examples for each of these six aspects of sexting, with the idea that helping kids think about the issue broadly will address not just sexting, but also online relationships and behavior and how they are a part of off-line life. They also are getting at the spectrum from playful to abusive or bullying. You can read more at https://www.ncjrs.gov/pdffiles1/ojjdp/grants/244001.pdf.</a:t>
            </a:r>
          </a:p>
          <a:p>
            <a:pPr marL="457200" lvl="0" indent="-317500">
              <a:lnSpc>
                <a:spcPct val="120000"/>
              </a:lnSpc>
              <a:spcBef>
                <a:spcPts val="0"/>
              </a:spcBef>
              <a:buClr>
                <a:schemeClr val="dk1"/>
              </a:buClr>
              <a:buSzPct val="127272"/>
            </a:pPr>
            <a:r>
              <a:rPr lang="en" dirty="0">
                <a:solidFill>
                  <a:schemeClr val="dk1"/>
                </a:solidFill>
              </a:rPr>
              <a:t>Activities such as sending, receiving, forwarding, requesting, coercing</a:t>
            </a:r>
          </a:p>
          <a:p>
            <a:pPr marL="457200" lvl="0" indent="-317500">
              <a:lnSpc>
                <a:spcPct val="120000"/>
              </a:lnSpc>
              <a:spcBef>
                <a:spcPts val="0"/>
              </a:spcBef>
              <a:buClr>
                <a:schemeClr val="dk1"/>
              </a:buClr>
              <a:buSzPct val="127272"/>
            </a:pPr>
            <a:r>
              <a:rPr lang="en" dirty="0">
                <a:solidFill>
                  <a:schemeClr val="dk1"/>
                </a:solidFill>
              </a:rPr>
              <a:t>Format such as images, videos or explicit text</a:t>
            </a:r>
          </a:p>
          <a:p>
            <a:pPr marL="457200" lvl="0" indent="-317500">
              <a:lnSpc>
                <a:spcPct val="120000"/>
              </a:lnSpc>
              <a:spcBef>
                <a:spcPts val="0"/>
              </a:spcBef>
              <a:buClr>
                <a:schemeClr val="dk1"/>
              </a:buClr>
              <a:buSzPct val="127272"/>
            </a:pPr>
            <a:r>
              <a:rPr lang="en" dirty="0">
                <a:solidFill>
                  <a:schemeClr val="dk1"/>
                </a:solidFill>
              </a:rPr>
              <a:t>Content such as suggestive, nudity, threats, violence</a:t>
            </a:r>
          </a:p>
          <a:p>
            <a:pPr marL="457200" lvl="0" indent="-317500">
              <a:lnSpc>
                <a:spcPct val="120000"/>
              </a:lnSpc>
              <a:spcBef>
                <a:spcPts val="0"/>
              </a:spcBef>
              <a:buClr>
                <a:schemeClr val="dk1"/>
              </a:buClr>
              <a:buSzPct val="127272"/>
            </a:pPr>
            <a:r>
              <a:rPr lang="en" dirty="0">
                <a:solidFill>
                  <a:schemeClr val="dk1"/>
                </a:solidFill>
              </a:rPr>
              <a:t>Settings such as home or school or purely online; messaging, social media or apps</a:t>
            </a:r>
          </a:p>
          <a:p>
            <a:pPr marL="457200" lvl="0" indent="-317500">
              <a:lnSpc>
                <a:spcPct val="120000"/>
              </a:lnSpc>
              <a:spcBef>
                <a:spcPts val="0"/>
              </a:spcBef>
              <a:buClr>
                <a:schemeClr val="dk1"/>
              </a:buClr>
              <a:buSzPct val="127272"/>
            </a:pPr>
            <a:r>
              <a:rPr lang="en" dirty="0">
                <a:solidFill>
                  <a:schemeClr val="dk1"/>
                </a:solidFill>
              </a:rPr>
              <a:t>Situations such as flirting, dating, abusive, bullying, larger groups, etc.</a:t>
            </a:r>
          </a:p>
          <a:p>
            <a:pPr lvl="0">
              <a:spcBef>
                <a:spcPts val="0"/>
              </a:spcBef>
              <a:buNone/>
            </a:pPr>
            <a:r>
              <a:rPr lang="en" dirty="0">
                <a:solidFill>
                  <a:schemeClr val="dk1"/>
                </a:solidFill>
              </a:rPr>
              <a:t>Continuum from Mutual Interest - Self-interest - Intent to Harm</a:t>
            </a:r>
          </a:p>
          <a:p>
            <a:pPr marL="457200" lvl="0" indent="-304800">
              <a:lnSpc>
                <a:spcPct val="120000"/>
              </a:lnSpc>
              <a:spcBef>
                <a:spcPts val="0"/>
              </a:spcBef>
              <a:buClr>
                <a:schemeClr val="dk1"/>
              </a:buClr>
              <a:buSzPct val="100000"/>
              <a:buFont typeface="Times New Roman"/>
            </a:pPr>
            <a:endParaRPr sz="1200" dirty="0">
              <a:solidFill>
                <a:schemeClr val="dk1"/>
              </a:solidFill>
              <a:latin typeface="Times New Roman"/>
              <a:ea typeface="Times New Roman"/>
              <a:cs typeface="Times New Roman"/>
              <a:sym typeface="Times New Roman"/>
            </a:endParaRPr>
          </a:p>
          <a:p>
            <a:pPr lvl="0">
              <a:spcBef>
                <a:spcPts val="0"/>
              </a:spcBef>
              <a:buNone/>
            </a:pPr>
            <a:endParaRPr dirty="0"/>
          </a:p>
          <a:p>
            <a:pPr lvl="0">
              <a:spcBef>
                <a:spcPts val="0"/>
              </a:spcBef>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6" name="Shape 9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lnSpc>
                <a:spcPct val="120000"/>
              </a:lnSpc>
              <a:spcBef>
                <a:spcPts val="0"/>
              </a:spcBef>
              <a:buNone/>
            </a:pPr>
            <a:r>
              <a:rPr lang="en" dirty="0">
                <a:solidFill>
                  <a:schemeClr val="dk1"/>
                </a:solidFill>
              </a:rPr>
              <a:t>OPTIONAL</a:t>
            </a:r>
          </a:p>
          <a:p>
            <a:pPr lvl="0" rtl="0">
              <a:lnSpc>
                <a:spcPct val="120000"/>
              </a:lnSpc>
              <a:spcBef>
                <a:spcPts val="0"/>
              </a:spcBef>
              <a:buNone/>
            </a:pPr>
            <a:endParaRPr dirty="0">
              <a:solidFill>
                <a:schemeClr val="dk1"/>
              </a:solidFill>
            </a:endParaRPr>
          </a:p>
          <a:p>
            <a:pPr lvl="0" rtl="0">
              <a:lnSpc>
                <a:spcPct val="120000"/>
              </a:lnSpc>
              <a:spcBef>
                <a:spcPts val="0"/>
              </a:spcBef>
              <a:buNone/>
            </a:pPr>
            <a:r>
              <a:rPr lang="en" dirty="0">
                <a:solidFill>
                  <a:schemeClr val="dk1"/>
                </a:solidFill>
              </a:rPr>
              <a:t>This slide illustrates the challenge of defining sexting, as well as figuring out when to intervene.</a:t>
            </a:r>
          </a:p>
          <a:p>
            <a:pPr lvl="0" rtl="0">
              <a:lnSpc>
                <a:spcPct val="120000"/>
              </a:lnSpc>
              <a:spcBef>
                <a:spcPts val="0"/>
              </a:spcBef>
              <a:buNone/>
            </a:pPr>
            <a:endParaRPr dirty="0">
              <a:solidFill>
                <a:schemeClr val="dk1"/>
              </a:solidFill>
            </a:endParaRPr>
          </a:p>
          <a:p>
            <a:pPr lvl="0">
              <a:lnSpc>
                <a:spcPct val="120000"/>
              </a:lnSpc>
              <a:spcBef>
                <a:spcPts val="0"/>
              </a:spcBef>
              <a:buNone/>
            </a:pPr>
            <a:r>
              <a:rPr lang="en" dirty="0">
                <a:solidFill>
                  <a:schemeClr val="dk1"/>
                </a:solidFill>
              </a:rPr>
              <a:t>Building a Prevention Framework to Address Teen “Sexting” Behaviors </a:t>
            </a:r>
            <a:r>
              <a:rPr lang="en" u="sng" dirty="0">
                <a:solidFill>
                  <a:schemeClr val="accent5"/>
                </a:solidFill>
                <a:hlinkClick r:id="rId3"/>
              </a:rPr>
              <a:t>https://www.ncjrs.gov/pdffiles1/ojjdp/grants/244001.pdf</a:t>
            </a:r>
            <a:r>
              <a:rPr lang="en" dirty="0">
                <a:solidFill>
                  <a:schemeClr val="dk1"/>
                </a:solidFill>
              </a:rPr>
              <a:t>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233175"/>
            <a:ext cx="4045200" cy="14823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rPr>
              <a:t>‹#›</a:t>
            </a:fld>
            <a:endParaRPr lang="en"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athinline.org/pdfs/MTV-AP_2011_Research_Study-Exec_Summary.pdf"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www.ncjrs.gov/pdffiles1/ojjdp/grants/244001.pdf"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www.ncjrs.gov/pdffiles1/ojjdp/grants/244001.pdf" TargetMode="External"/><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www.ncjrs.gov/pdffiles1/ojjdp/grants/244001.pdf"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ncjrs.gov/pdffiles1/ojjdp/grants/244001.pdf" TargetMode="External"/><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s://www.ncjrs.gov/pdffiles1/ojjdp/grants/244001.pdf" TargetMode="External"/><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www.pewinternet.org/2015/04/09/teens-social-media-technology-2015/"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hyperlink" Target="http://www.loveisrespect.org/resources/dating-violence-statistics/" TargetMode="External"/><Relationship Id="rId4" Type="http://schemas.openxmlformats.org/officeDocument/2006/relationships/hyperlink" Target="http://www.pewinternet.org/online-romance/"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ncjrs.gov/pdffiles1/ojjdp/grants/244001.pdf" TargetMode="External"/><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ncjrs.gov/pdffiles1/ojjdp/grants/244001.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ncjrs.gov/pdffiles1/ojjdp/grants/244001.pdf"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ncjrs.gov/pdffiles1/ojjdp/grants/244001.pdf"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www.fox-business.com/personal-finance/2011/08/18/sexting-tops-parents-back-to-school-worries"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ncjrs.gov/pdffiles1/ojjdp/grants/244001.pdf"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8" y="744575"/>
            <a:ext cx="8520600" cy="2052600"/>
          </a:xfrm>
          <a:prstGeom prst="rect">
            <a:avLst/>
          </a:prstGeom>
        </p:spPr>
        <p:txBody>
          <a:bodyPr lIns="91425" tIns="91425" rIns="91425" bIns="91425" anchor="b" anchorCtr="0">
            <a:noAutofit/>
          </a:bodyPr>
          <a:lstStyle/>
          <a:p>
            <a:r>
              <a:rPr lang="en-US" sz="4000" b="1" dirty="0"/>
              <a:t> </a:t>
            </a:r>
            <a:r>
              <a:rPr lang="en-US" sz="4000" dirty="0">
                <a:latin typeface="Tahoma" panose="020B0604030504040204" pitchFamily="34" charset="0"/>
                <a:ea typeface="Tahoma" panose="020B0604030504040204" pitchFamily="34" charset="0"/>
                <a:cs typeface="Tahoma" panose="020B0604030504040204" pitchFamily="34" charset="0"/>
              </a:rPr>
              <a:t>Let’s Talk About… </a:t>
            </a:r>
            <a:br>
              <a:rPr lang="en-US" sz="4000" dirty="0">
                <a:latin typeface="Tahoma" panose="020B0604030504040204" pitchFamily="34" charset="0"/>
                <a:ea typeface="Tahoma" panose="020B0604030504040204" pitchFamily="34" charset="0"/>
                <a:cs typeface="Tahoma" panose="020B0604030504040204" pitchFamily="34" charset="0"/>
              </a:rPr>
            </a:br>
            <a:r>
              <a:rPr lang="en-US" sz="4000" dirty="0">
                <a:latin typeface="Tahoma" panose="020B0604030504040204" pitchFamily="34" charset="0"/>
                <a:ea typeface="Tahoma" panose="020B0604030504040204" pitchFamily="34" charset="0"/>
                <a:cs typeface="Tahoma" panose="020B0604030504040204" pitchFamily="34" charset="0"/>
              </a:rPr>
              <a:t>Teens &amp; Sexting: </a:t>
            </a:r>
            <a:r>
              <a:rPr lang="en-US" sz="4000" dirty="0" smtClean="0">
                <a:latin typeface="Tahoma" panose="020B0604030504040204" pitchFamily="34" charset="0"/>
                <a:ea typeface="Tahoma" panose="020B0604030504040204" pitchFamily="34" charset="0"/>
                <a:cs typeface="Tahoma" panose="020B0604030504040204" pitchFamily="34" charset="0"/>
              </a:rPr>
              <a:t/>
            </a:r>
            <a:br>
              <a:rPr lang="en-US" sz="4000" dirty="0" smtClean="0">
                <a:latin typeface="Tahoma" panose="020B0604030504040204" pitchFamily="34" charset="0"/>
                <a:ea typeface="Tahoma" panose="020B0604030504040204" pitchFamily="34" charset="0"/>
                <a:cs typeface="Tahoma" panose="020B0604030504040204" pitchFamily="34" charset="0"/>
              </a:rPr>
            </a:br>
            <a:r>
              <a:rPr lang="en-US" sz="4000" dirty="0" smtClean="0">
                <a:latin typeface="Tahoma" panose="020B0604030504040204" pitchFamily="34" charset="0"/>
                <a:ea typeface="Tahoma" panose="020B0604030504040204" pitchFamily="34" charset="0"/>
                <a:cs typeface="Tahoma" panose="020B0604030504040204" pitchFamily="34" charset="0"/>
              </a:rPr>
              <a:t>What </a:t>
            </a:r>
            <a:r>
              <a:rPr lang="en-US" sz="4000" dirty="0">
                <a:latin typeface="Tahoma" panose="020B0604030504040204" pitchFamily="34" charset="0"/>
                <a:ea typeface="Tahoma" panose="020B0604030504040204" pitchFamily="34" charset="0"/>
                <a:cs typeface="Tahoma" panose="020B0604030504040204" pitchFamily="34" charset="0"/>
              </a:rPr>
              <a:t>Caregivers Can </a:t>
            </a:r>
            <a:r>
              <a:rPr lang="en-US" sz="4000" dirty="0" smtClean="0">
                <a:latin typeface="Tahoma" panose="020B0604030504040204" pitchFamily="34" charset="0"/>
                <a:ea typeface="Tahoma" panose="020B0604030504040204" pitchFamily="34" charset="0"/>
                <a:cs typeface="Tahoma" panose="020B0604030504040204" pitchFamily="34" charset="0"/>
              </a:rPr>
              <a:t>Do</a:t>
            </a:r>
            <a:endParaRPr lang="en-US" sz="4000"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dirty="0">
                <a:latin typeface="Tahoma" panose="020B0604030504040204" pitchFamily="34" charset="0"/>
                <a:ea typeface="Tahoma" panose="020B0604030504040204" pitchFamily="34" charset="0"/>
                <a:cs typeface="Tahoma" panose="020B0604030504040204" pitchFamily="34" charset="0"/>
              </a:rPr>
              <a:t>How Common is Sexting?	</a:t>
            </a:r>
          </a:p>
        </p:txBody>
      </p:sp>
      <p:sp>
        <p:nvSpPr>
          <p:cNvPr id="104" name="Shape 104"/>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228600" lvl="0">
              <a:spcBef>
                <a:spcPts val="0"/>
              </a:spcBef>
              <a:spcAft>
                <a:spcPts val="0"/>
              </a:spcAft>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National studies found between about 4-20% of teens have sent an </a:t>
            </a: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image.</a:t>
            </a:r>
          </a:p>
          <a:p>
            <a:pPr marL="228600" lvl="0">
              <a:spcBef>
                <a:spcPts val="0"/>
              </a:spcBef>
              <a:spcAft>
                <a:spcPts val="0"/>
              </a:spcAft>
            </a:pPr>
            <a:endParaRPr lang="en" sz="1800" dirty="0">
              <a:solidFill>
                <a:schemeClr val="tx1"/>
              </a:solidFill>
              <a:latin typeface="Tahoma" panose="020B0604030504040204" pitchFamily="34" charset="0"/>
              <a:ea typeface="Tahoma" panose="020B0604030504040204" pitchFamily="34" charset="0"/>
              <a:cs typeface="Tahoma" panose="020B0604030504040204" pitchFamily="34" charset="0"/>
              <a:sym typeface="Times New Roman"/>
            </a:endParaRPr>
          </a:p>
          <a:p>
            <a:pPr marL="228600" lvl="0">
              <a:spcBef>
                <a:spcPts val="0"/>
              </a:spcBef>
              <a:spcAft>
                <a:spcPts val="0"/>
              </a:spcAft>
            </a:pPr>
            <a:r>
              <a:rPr lang="en" sz="1800" dirty="0" smtClean="0">
                <a:solidFill>
                  <a:schemeClr val="dk1"/>
                </a:solidFill>
                <a:latin typeface="Tahoma" panose="020B0604030504040204" pitchFamily="34" charset="0"/>
                <a:ea typeface="Tahoma" panose="020B0604030504040204" pitchFamily="34" charset="0"/>
                <a:cs typeface="Tahoma" panose="020B0604030504040204" pitchFamily="34" charset="0"/>
                <a:sym typeface="Times New Roman"/>
              </a:rPr>
              <a:t>One particular study in 2011 found that…</a:t>
            </a:r>
          </a:p>
          <a:p>
            <a:pPr marL="514350" lvl="8" indent="-285750">
              <a:spcAft>
                <a:spcPts val="0"/>
              </a:spcAft>
              <a:buFont typeface="Arial" panose="020B0604020202020204" pitchFamily="34" charset="0"/>
              <a:buChar char="•"/>
            </a:pPr>
            <a:r>
              <a:rPr lang="en" sz="1800" dirty="0" smtClean="0">
                <a:solidFill>
                  <a:schemeClr val="dk1"/>
                </a:solidFill>
                <a:latin typeface="Tahoma" panose="020B0604030504040204" pitchFamily="34" charset="0"/>
                <a:ea typeface="Tahoma" panose="020B0604030504040204" pitchFamily="34" charset="0"/>
                <a:cs typeface="Tahoma" panose="020B0604030504040204" pitchFamily="34" charset="0"/>
                <a:sym typeface="Times New Roman"/>
              </a:rPr>
              <a:t>Youth </a:t>
            </a:r>
            <a:r>
              <a:rPr lang="en" sz="1800" dirty="0">
                <a:solidFill>
                  <a:schemeClr val="dk1"/>
                </a:solidFill>
                <a:latin typeface="Tahoma" panose="020B0604030504040204" pitchFamily="34" charset="0"/>
                <a:ea typeface="Tahoma" panose="020B0604030504040204" pitchFamily="34" charset="0"/>
                <a:cs typeface="Tahoma" panose="020B0604030504040204" pitchFamily="34" charset="0"/>
                <a:sym typeface="Times New Roman"/>
              </a:rPr>
              <a:t>are more likely to receive than send nude photos and sexually charged messages</a:t>
            </a:r>
            <a:r>
              <a:rPr lang="en" sz="1800" dirty="0" smtClean="0">
                <a:solidFill>
                  <a:schemeClr val="dk1"/>
                </a:solidFill>
                <a:latin typeface="Tahoma" panose="020B0604030504040204" pitchFamily="34" charset="0"/>
                <a:ea typeface="Tahoma" panose="020B0604030504040204" pitchFamily="34" charset="0"/>
                <a:cs typeface="Tahoma" panose="020B0604030504040204" pitchFamily="34" charset="0"/>
                <a:sym typeface="Times New Roman"/>
              </a:rPr>
              <a:t>.</a:t>
            </a:r>
          </a:p>
          <a:p>
            <a:pPr marL="514350" lvl="8" indent="-285750">
              <a:spcAft>
                <a:spcPts val="0"/>
              </a:spcAft>
              <a:buFont typeface="Arial" panose="020B0604020202020204" pitchFamily="34" charset="0"/>
              <a:buChar char="•"/>
            </a:pPr>
            <a:r>
              <a:rPr lang="en" sz="1800" dirty="0" smtClean="0">
                <a:solidFill>
                  <a:schemeClr val="dk1"/>
                </a:solidFill>
                <a:latin typeface="Tahoma" panose="020B0604030504040204" pitchFamily="34" charset="0"/>
                <a:ea typeface="Tahoma" panose="020B0604030504040204" pitchFamily="34" charset="0"/>
                <a:cs typeface="Tahoma" panose="020B0604030504040204" pitchFamily="34" charset="0"/>
                <a:sym typeface="Times New Roman"/>
              </a:rPr>
              <a:t>About </a:t>
            </a:r>
            <a:r>
              <a:rPr lang="en" sz="1800" dirty="0">
                <a:solidFill>
                  <a:schemeClr val="dk1"/>
                </a:solidFill>
                <a:latin typeface="Tahoma" panose="020B0604030504040204" pitchFamily="34" charset="0"/>
                <a:ea typeface="Tahoma" panose="020B0604030504040204" pitchFamily="34" charset="0"/>
                <a:cs typeface="Tahoma" panose="020B0604030504040204" pitchFamily="34" charset="0"/>
                <a:sym typeface="Times New Roman"/>
              </a:rPr>
              <a:t>half of those who sent a nude photo felt pressured to do so   </a:t>
            </a:r>
            <a:endParaRPr lang="en" sz="1800" dirty="0" smtClean="0">
              <a:solidFill>
                <a:schemeClr val="dk1"/>
              </a:solidFill>
              <a:latin typeface="Tahoma" panose="020B0604030504040204" pitchFamily="34" charset="0"/>
              <a:ea typeface="Tahoma" panose="020B0604030504040204" pitchFamily="34" charset="0"/>
              <a:cs typeface="Tahoma" panose="020B0604030504040204" pitchFamily="34" charset="0"/>
              <a:sym typeface="Times New Roman"/>
            </a:endParaRPr>
          </a:p>
          <a:p>
            <a:pPr marL="514350" lvl="1" indent="-285750">
              <a:spcAft>
                <a:spcPts val="0"/>
              </a:spcAft>
              <a:buFont typeface="Arial" panose="020B0604020202020204" pitchFamily="34" charset="0"/>
              <a:buChar char="•"/>
            </a:pPr>
            <a:r>
              <a:rPr lang="en" sz="1800" dirty="0" smtClean="0">
                <a:solidFill>
                  <a:schemeClr val="dk1"/>
                </a:solidFill>
                <a:latin typeface="Tahoma" panose="020B0604030504040204" pitchFamily="34" charset="0"/>
                <a:ea typeface="Tahoma" panose="020B0604030504040204" pitchFamily="34" charset="0"/>
                <a:cs typeface="Tahoma" panose="020B0604030504040204" pitchFamily="34" charset="0"/>
                <a:sym typeface="Times New Roman"/>
              </a:rPr>
              <a:t>Sending </a:t>
            </a:r>
            <a:r>
              <a:rPr lang="en" sz="1800" dirty="0">
                <a:solidFill>
                  <a:schemeClr val="dk1"/>
                </a:solidFill>
                <a:latin typeface="Tahoma" panose="020B0604030504040204" pitchFamily="34" charset="0"/>
                <a:ea typeface="Tahoma" panose="020B0604030504040204" pitchFamily="34" charset="0"/>
                <a:cs typeface="Tahoma" panose="020B0604030504040204" pitchFamily="34" charset="0"/>
                <a:sym typeface="Times New Roman"/>
              </a:rPr>
              <a:t>a sext is far more prevalent among young adults (19%) compared to teens (7</a:t>
            </a:r>
            <a:r>
              <a:rPr lang="en" sz="1800" dirty="0" smtClean="0">
                <a:solidFill>
                  <a:schemeClr val="dk1"/>
                </a:solidFill>
                <a:latin typeface="Tahoma" panose="020B0604030504040204" pitchFamily="34" charset="0"/>
                <a:ea typeface="Tahoma" panose="020B0604030504040204" pitchFamily="34" charset="0"/>
                <a:cs typeface="Tahoma" panose="020B0604030504040204" pitchFamily="34" charset="0"/>
                <a:sym typeface="Times New Roman"/>
              </a:rPr>
              <a:t>%)</a:t>
            </a:r>
          </a:p>
          <a:p>
            <a:pPr marL="514350" lvl="1" indent="-285750">
              <a:spcAft>
                <a:spcPts val="0"/>
              </a:spcAft>
              <a:buFont typeface="Arial" panose="020B0604020202020204" pitchFamily="34" charset="0"/>
              <a:buChar char="•"/>
            </a:pPr>
            <a:r>
              <a:rPr lang="en" sz="1800" dirty="0" smtClean="0">
                <a:solidFill>
                  <a:schemeClr val="dk1"/>
                </a:solidFill>
                <a:latin typeface="Tahoma" panose="020B0604030504040204" pitchFamily="34" charset="0"/>
                <a:ea typeface="Tahoma" panose="020B0604030504040204" pitchFamily="34" charset="0"/>
                <a:cs typeface="Tahoma" panose="020B0604030504040204" pitchFamily="34" charset="0"/>
                <a:sym typeface="Times New Roman"/>
              </a:rPr>
              <a:t>Among </a:t>
            </a:r>
            <a:r>
              <a:rPr lang="en" sz="1800" dirty="0">
                <a:solidFill>
                  <a:schemeClr val="dk1"/>
                </a:solidFill>
                <a:latin typeface="Tahoma" panose="020B0604030504040204" pitchFamily="34" charset="0"/>
                <a:ea typeface="Tahoma" panose="020B0604030504040204" pitchFamily="34" charset="0"/>
                <a:cs typeface="Tahoma" panose="020B0604030504040204" pitchFamily="34" charset="0"/>
                <a:sym typeface="Times New Roman"/>
              </a:rPr>
              <a:t>those who have sexted, 10% have done so with people they only know online, marking a sizeable decrease from 29% in </a:t>
            </a:r>
            <a:r>
              <a:rPr lang="en" sz="1800" dirty="0" smtClean="0">
                <a:solidFill>
                  <a:schemeClr val="dk1"/>
                </a:solidFill>
                <a:latin typeface="Tahoma" panose="020B0604030504040204" pitchFamily="34" charset="0"/>
                <a:ea typeface="Tahoma" panose="020B0604030504040204" pitchFamily="34" charset="0"/>
                <a:cs typeface="Tahoma" panose="020B0604030504040204" pitchFamily="34" charset="0"/>
                <a:sym typeface="Times New Roman"/>
              </a:rPr>
              <a:t>2009.</a:t>
            </a:r>
          </a:p>
          <a:p>
            <a:pPr marL="228600" lvl="1" algn="r">
              <a:spcAft>
                <a:spcPts val="0"/>
              </a:spcAft>
            </a:pPr>
            <a:r>
              <a:rPr lang="en" sz="1200" dirty="0" smtClean="0">
                <a:solidFill>
                  <a:schemeClr val="dk1"/>
                </a:solidFill>
                <a:latin typeface="Tahoma" panose="020B0604030504040204" pitchFamily="34" charset="0"/>
                <a:ea typeface="Tahoma" panose="020B0604030504040204" pitchFamily="34" charset="0"/>
                <a:cs typeface="Tahoma" panose="020B0604030504040204" pitchFamily="34" charset="0"/>
                <a:sym typeface="Times New Roman"/>
              </a:rPr>
              <a:t>-- Executive </a:t>
            </a:r>
            <a:r>
              <a:rPr lang="en" sz="1200" dirty="0">
                <a:solidFill>
                  <a:schemeClr val="dk1"/>
                </a:solidFill>
                <a:latin typeface="Tahoma" panose="020B0604030504040204" pitchFamily="34" charset="0"/>
                <a:ea typeface="Tahoma" panose="020B0604030504040204" pitchFamily="34" charset="0"/>
                <a:cs typeface="Tahoma" panose="020B0604030504040204" pitchFamily="34" charset="0"/>
                <a:sym typeface="Times New Roman"/>
              </a:rPr>
              <a:t>Summary: 2011 AP-MTV Digital Abuse Study. </a:t>
            </a:r>
            <a:r>
              <a:rPr lang="en" sz="1200" u="sng" dirty="0">
                <a:solidFill>
                  <a:schemeClr val="hlink"/>
                </a:solidFill>
                <a:latin typeface="Tahoma" panose="020B0604030504040204" pitchFamily="34" charset="0"/>
                <a:ea typeface="Tahoma" panose="020B0604030504040204" pitchFamily="34" charset="0"/>
                <a:cs typeface="Tahoma" panose="020B0604030504040204" pitchFamily="34" charset="0"/>
                <a:sym typeface="Times New Roman"/>
                <a:hlinkClick r:id="rId3"/>
              </a:rPr>
              <a:t>http://www.athinline.org/pdfs/MTV-AP_2011_Research_Study-Exec_Summary.pdf</a:t>
            </a:r>
            <a:r>
              <a:rPr lang="en" sz="1200" dirty="0">
                <a:solidFill>
                  <a:schemeClr val="dk1"/>
                </a:solidFill>
                <a:latin typeface="Tahoma" panose="020B0604030504040204" pitchFamily="34" charset="0"/>
                <a:ea typeface="Tahoma" panose="020B0604030504040204" pitchFamily="34" charset="0"/>
                <a:cs typeface="Tahoma" panose="020B0604030504040204" pitchFamily="34" charset="0"/>
                <a:sym typeface="Times New Roman"/>
              </a:rPr>
              <a:t> </a:t>
            </a:r>
          </a:p>
          <a:p>
            <a:pPr marL="514350" lvl="0" indent="-285750">
              <a:spcBef>
                <a:spcPts val="0"/>
              </a:spcBef>
              <a:spcAft>
                <a:spcPts val="0"/>
              </a:spcAft>
              <a:buFont typeface="Arial" panose="020B0604020202020204" pitchFamily="34" charset="0"/>
              <a:buChar char="•"/>
            </a:pPr>
            <a:endParaRPr lang="en"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dirty="0">
                <a:latin typeface="Tahoma" panose="020B0604030504040204" pitchFamily="34" charset="0"/>
                <a:ea typeface="Tahoma" panose="020B0604030504040204" pitchFamily="34" charset="0"/>
                <a:cs typeface="Tahoma" panose="020B0604030504040204" pitchFamily="34" charset="0"/>
              </a:rPr>
              <a:t>Teen Attitudes About Sexting</a:t>
            </a:r>
          </a:p>
        </p:txBody>
      </p:sp>
      <p:sp>
        <p:nvSpPr>
          <p:cNvPr id="110" name="Shape 110"/>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514350" lvl="0" indent="-285750" rtl="0">
              <a:spcBef>
                <a:spcPts val="0"/>
              </a:spcBef>
              <a:buFont typeface="Arial" panose="020B0604020202020204" pitchFamily="34" charset="0"/>
              <a:buChar char="•"/>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Most teens who sexted did so with someone they were dating.</a:t>
            </a:r>
          </a:p>
          <a:p>
            <a:pPr marL="514350" lvl="0" indent="-285750" rtl="0">
              <a:spcBef>
                <a:spcPts val="0"/>
              </a:spcBef>
              <a:buFont typeface="Arial" panose="020B0604020202020204" pitchFamily="34" charset="0"/>
              <a:buChar char="•"/>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Likelihood increases with age.</a:t>
            </a:r>
          </a:p>
          <a:p>
            <a:pPr marL="514350" lvl="0" indent="-285750" rtl="0">
              <a:spcBef>
                <a:spcPts val="0"/>
              </a:spcBef>
              <a:buFont typeface="Arial" panose="020B0604020202020204" pitchFamily="34" charset="0"/>
              <a:buChar char="•"/>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Half of all who sent an image felt pressured to do so.</a:t>
            </a:r>
          </a:p>
          <a:p>
            <a:pPr marL="514350" lvl="0" indent="-285750" rtl="0">
              <a:spcBef>
                <a:spcPts val="0"/>
              </a:spcBef>
              <a:buFont typeface="Arial" panose="020B0604020202020204" pitchFamily="34" charset="0"/>
              <a:buChar char="•"/>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Most kids (even those who sext!) already think that sending sexts of someone under 18 is wrong, or that kids their age are too young to do it.</a:t>
            </a:r>
          </a:p>
          <a:p>
            <a:pPr lvl="0">
              <a:spcBef>
                <a:spcPts val="0"/>
              </a:spcBef>
              <a:buNone/>
            </a:pPr>
            <a:endParaRPr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“...it's in the media, you know sex tapes, or things like that</a:t>
            </a: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 And </a:t>
            </a: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so it kind of seems more normal to kids, which makes me think that they're doing it, and it feels like kind of casual.” (Health and Wellness Teacher, Massachusetts</a:t>
            </a: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a:t>
            </a:r>
          </a:p>
          <a:p>
            <a:pPr algn="r"/>
            <a:r>
              <a:rPr lang="en" sz="1200" dirty="0" smtClean="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 sz="1200" dirty="0">
                <a:solidFill>
                  <a:schemeClr val="dk1"/>
                </a:solidFill>
                <a:latin typeface="Tahoma" panose="020B0604030504040204" pitchFamily="34" charset="0"/>
                <a:ea typeface="Tahoma" panose="020B0604030504040204" pitchFamily="34" charset="0"/>
                <a:cs typeface="Tahoma" panose="020B0604030504040204" pitchFamily="34" charset="0"/>
              </a:rPr>
              <a:t>Building a Prevention Framework to Address Teen “Sexting” Behaviors </a:t>
            </a:r>
            <a:r>
              <a:rPr lang="en" sz="1200" u="sng" dirty="0">
                <a:solidFill>
                  <a:schemeClr val="accent5"/>
                </a:solidFill>
                <a:latin typeface="Tahoma" panose="020B0604030504040204" pitchFamily="34" charset="0"/>
                <a:ea typeface="Tahoma" panose="020B0604030504040204" pitchFamily="34" charset="0"/>
                <a:cs typeface="Tahoma" panose="020B0604030504040204" pitchFamily="34" charset="0"/>
                <a:hlinkClick r:id="rId3"/>
              </a:rPr>
              <a:t>https://www.ncjrs.gov/pdffiles1/ojjdp/grants/244001.pdf</a:t>
            </a:r>
            <a:r>
              <a:rPr lang="en" sz="1200" dirty="0">
                <a:solidFill>
                  <a:schemeClr val="dk1"/>
                </a:solidFill>
                <a:latin typeface="Tahoma" panose="020B0604030504040204" pitchFamily="34" charset="0"/>
                <a:ea typeface="Tahoma" panose="020B0604030504040204" pitchFamily="34" charset="0"/>
                <a:cs typeface="Tahoma" panose="020B0604030504040204" pitchFamily="34" charset="0"/>
              </a:rPr>
              <a:t> </a:t>
            </a:r>
          </a:p>
          <a:p>
            <a:pPr lvl="0">
              <a:spcBef>
                <a:spcPts val="0"/>
              </a:spcBef>
              <a:buNone/>
            </a:pPr>
            <a:endParaRPr lang="en"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What Can Go Wrong?</a:t>
            </a:r>
          </a:p>
        </p:txBody>
      </p:sp>
      <p:sp>
        <p:nvSpPr>
          <p:cNvPr id="121" name="Shape 121"/>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514350" lvl="0" indent="-285750" rtl="0">
              <a:spcBef>
                <a:spcPts val="0"/>
              </a:spcBef>
              <a:buFont typeface="Arial" panose="020B0604020202020204" pitchFamily="34" charset="0"/>
              <a:buChar char="•"/>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It can go </a:t>
            </a: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viral – and this can increase the permancy of the image or video.</a:t>
            </a:r>
            <a:endParaRPr lang="en"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514350" lvl="0" indent="-285750" rtl="0">
              <a:spcBef>
                <a:spcPts val="0"/>
              </a:spcBef>
              <a:buFont typeface="Arial" panose="020B0604020202020204" pitchFamily="34" charset="0"/>
              <a:buChar char="•"/>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They can get in trouble (with </a:t>
            </a:r>
            <a:r>
              <a:rPr lang="en-US" dirty="0" smtClean="0">
                <a:solidFill>
                  <a:schemeClr val="tx1"/>
                </a:solidFill>
                <a:latin typeface="Tahoma" panose="020B0604030504040204" pitchFamily="34" charset="0"/>
                <a:ea typeface="Tahoma" panose="020B0604030504040204" pitchFamily="34" charset="0"/>
                <a:cs typeface="Tahoma" panose="020B0604030504040204" pitchFamily="34" charset="0"/>
              </a:rPr>
              <a:t>caregivers</a:t>
            </a: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their school, the law</a:t>
            </a: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a:t>
            </a:r>
            <a:endParaRPr lang="en"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514350" lvl="0" indent="-285750" rtl="0">
              <a:spcBef>
                <a:spcPts val="0"/>
              </a:spcBef>
              <a:buFont typeface="Arial" panose="020B0604020202020204" pitchFamily="34" charset="0"/>
              <a:buChar char="•"/>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It can be part of </a:t>
            </a: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dating abuse </a:t>
            </a: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or </a:t>
            </a: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peer bullying.</a:t>
            </a:r>
            <a:endParaRPr lang="en"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"It’s safer to be mean when you’re in the comfort of your own house sitting in your pajama’s, in your bedroom. But the kids would never say that, or rarely say that, to each other, face‐to‐face.” (Administrator</a:t>
            </a: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a:t>
            </a:r>
          </a:p>
          <a:p>
            <a:pPr lvl="0" algn="r">
              <a:buClr>
                <a:srgbClr val="595959"/>
              </a:buClr>
            </a:pPr>
            <a:r>
              <a:rPr lang="en" sz="1200" dirty="0">
                <a:solidFill>
                  <a:srgbClr val="000000"/>
                </a:solidFill>
                <a:latin typeface="Tahoma" panose="020B0604030504040204" pitchFamily="34" charset="0"/>
                <a:ea typeface="Tahoma" panose="020B0604030504040204" pitchFamily="34" charset="0"/>
                <a:cs typeface="Tahoma" panose="020B0604030504040204" pitchFamily="34" charset="0"/>
              </a:rPr>
              <a:t>--- Building a Prevention Framework to Address Teen “Sexting” Behaviors </a:t>
            </a:r>
            <a:r>
              <a:rPr lang="en" sz="1200" u="sng" dirty="0">
                <a:solidFill>
                  <a:srgbClr val="0097A7"/>
                </a:solidFill>
                <a:latin typeface="Tahoma" panose="020B0604030504040204" pitchFamily="34" charset="0"/>
                <a:ea typeface="Tahoma" panose="020B0604030504040204" pitchFamily="34" charset="0"/>
                <a:cs typeface="Tahoma" panose="020B0604030504040204" pitchFamily="34" charset="0"/>
                <a:hlinkClick r:id="rId3"/>
              </a:rPr>
              <a:t>https://www.ncjrs.gov/pdffiles1/ojjdp/grants/244001.pdf</a:t>
            </a:r>
            <a:r>
              <a:rPr lang="en" sz="1200" dirty="0">
                <a:solidFill>
                  <a:srgbClr val="000000"/>
                </a:solidFill>
                <a:latin typeface="Tahoma" panose="020B0604030504040204" pitchFamily="34" charset="0"/>
                <a:ea typeface="Tahoma" panose="020B0604030504040204" pitchFamily="34" charset="0"/>
                <a:cs typeface="Tahoma" panose="020B0604030504040204" pitchFamily="34" charset="0"/>
              </a:rPr>
              <a:t> </a:t>
            </a:r>
          </a:p>
          <a:p>
            <a:pPr lvl="0">
              <a:spcBef>
                <a:spcPts val="0"/>
              </a:spcBef>
              <a:buNone/>
            </a:pPr>
            <a:endPar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lvl="0">
              <a:spcBef>
                <a:spcPts val="0"/>
              </a:spcBef>
              <a:buNone/>
            </a:pPr>
            <a:endParaRPr dirty="0"/>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dirty="0">
                <a:latin typeface="Tahoma" panose="020B0604030504040204" pitchFamily="34" charset="0"/>
                <a:ea typeface="Tahoma" panose="020B0604030504040204" pitchFamily="34" charset="0"/>
                <a:cs typeface="Tahoma" panose="020B0604030504040204" pitchFamily="34" charset="0"/>
              </a:rPr>
              <a:t>So What Should We Do?</a:t>
            </a:r>
          </a:p>
        </p:txBody>
      </p:sp>
      <p:sp>
        <p:nvSpPr>
          <p:cNvPr id="132" name="Shape 132"/>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514350" lvl="0" indent="-285750" rtl="0">
              <a:spcBef>
                <a:spcPts val="0"/>
              </a:spcBef>
              <a:buFont typeface="Arial" panose="020B0604020202020204" pitchFamily="34" charset="0"/>
              <a:buChar char="•"/>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What is your first reaction?</a:t>
            </a:r>
          </a:p>
          <a:p>
            <a:pPr marL="514350" lvl="0" indent="-285750">
              <a:spcBef>
                <a:spcPts val="0"/>
              </a:spcBef>
              <a:buFont typeface="Arial" panose="020B0604020202020204" pitchFamily="34" charset="0"/>
              <a:buChar char="•"/>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How can we successfully help teens navigate these waters?</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latin typeface="Tahoma" panose="020B0604030504040204" pitchFamily="34" charset="0"/>
                <a:ea typeface="Tahoma" panose="020B0604030504040204" pitchFamily="34" charset="0"/>
                <a:cs typeface="Tahoma" panose="020B0604030504040204" pitchFamily="34" charset="0"/>
              </a:rPr>
              <a:t> Why Not Zero Tolerance?</a:t>
            </a:r>
          </a:p>
        </p:txBody>
      </p:sp>
      <p:sp>
        <p:nvSpPr>
          <p:cNvPr id="138" name="Shape 138"/>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514350" lvl="0" indent="-285750">
              <a:spcBef>
                <a:spcPts val="0"/>
              </a:spcBef>
              <a:buFont typeface="Arial" panose="020B0604020202020204" pitchFamily="34" charset="0"/>
              <a:buChar char="•"/>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Safety: pressure to sext can be abusive.</a:t>
            </a:r>
          </a:p>
          <a:p>
            <a:pPr marL="514350" lvl="0" indent="-285750">
              <a:spcBef>
                <a:spcPts val="0"/>
              </a:spcBef>
              <a:buFont typeface="Arial" panose="020B0604020202020204" pitchFamily="34" charset="0"/>
              <a:buChar char="•"/>
            </a:pP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Studies show checking </a:t>
            </a: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their messages didn’t make sexting less likely.</a:t>
            </a:r>
          </a:p>
          <a:p>
            <a:pPr marL="514350" lvl="0" indent="-285750">
              <a:spcBef>
                <a:spcPts val="0"/>
              </a:spcBef>
              <a:buFont typeface="Arial" panose="020B0604020202020204" pitchFamily="34" charset="0"/>
              <a:buChar char="•"/>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Sexting peaks in the mid 20’s to mid 30’s. Help them learn how to be safe and smart now.</a:t>
            </a:r>
          </a:p>
          <a:p>
            <a:pPr marL="514350" lvl="0" indent="-285750">
              <a:spcBef>
                <a:spcPts val="0"/>
              </a:spcBef>
              <a:buFont typeface="Arial" panose="020B0604020202020204" pitchFamily="34" charset="0"/>
              <a:buChar char="•"/>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Most </a:t>
            </a: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teens (even </a:t>
            </a: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those who sext!) already think that sexting is dangerous or wrong.</a:t>
            </a:r>
          </a:p>
          <a:p>
            <a:pPr marL="514350" lvl="0" indent="-285750">
              <a:spcBef>
                <a:spcPts val="0"/>
              </a:spcBef>
              <a:buFont typeface="Arial" panose="020B0604020202020204" pitchFamily="34" charset="0"/>
              <a:buChar char="•"/>
            </a:pP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Teens can </a:t>
            </a: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be leaders in helping </a:t>
            </a: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their peers.</a:t>
            </a:r>
            <a:endParaRPr lang="en"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514350" lvl="0" indent="-285750" rtl="0">
              <a:spcBef>
                <a:spcPts val="0"/>
              </a:spcBef>
              <a:buFont typeface="Arial" panose="020B0604020202020204" pitchFamily="34" charset="0"/>
              <a:buChar char="•"/>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Education efforts are working!</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“To whoever is listening, talking to your kid, don’t try to tell them not to have sex, and do this and that, because it’s not going to stop it. Just try to help them, try to talk about being safe, </a:t>
            </a: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just </a:t>
            </a: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like...try to educate.” (Male Teen, South Carolina</a:t>
            </a: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a:t>
            </a:r>
            <a:endParaRPr lang="en"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lvl="0" algn="r">
              <a:buClr>
                <a:srgbClr val="595959"/>
              </a:buClr>
            </a:pPr>
            <a:r>
              <a:rPr lang="en" sz="1200" dirty="0">
                <a:solidFill>
                  <a:srgbClr val="000000"/>
                </a:solidFill>
                <a:latin typeface="Tahoma" panose="020B0604030504040204" pitchFamily="34" charset="0"/>
                <a:ea typeface="Tahoma" panose="020B0604030504040204" pitchFamily="34" charset="0"/>
                <a:cs typeface="Tahoma" panose="020B0604030504040204" pitchFamily="34" charset="0"/>
              </a:rPr>
              <a:t>--- Building a Prevention Framework to Address Teen “Sexting” Behaviors </a:t>
            </a:r>
            <a:r>
              <a:rPr lang="en" sz="1200" u="sng" dirty="0">
                <a:solidFill>
                  <a:srgbClr val="0097A7"/>
                </a:solidFill>
                <a:latin typeface="Tahoma" panose="020B0604030504040204" pitchFamily="34" charset="0"/>
                <a:ea typeface="Tahoma" panose="020B0604030504040204" pitchFamily="34" charset="0"/>
                <a:cs typeface="Tahoma" panose="020B0604030504040204" pitchFamily="34" charset="0"/>
                <a:hlinkClick r:id="rId3"/>
              </a:rPr>
              <a:t>https://www.ncjrs.gov/pdffiles1/ojjdp/grants/244001.pdf</a:t>
            </a:r>
            <a:r>
              <a:rPr lang="en" sz="1200" dirty="0">
                <a:solidFill>
                  <a:srgbClr val="000000"/>
                </a:solidFill>
                <a:latin typeface="Tahoma" panose="020B0604030504040204" pitchFamily="34" charset="0"/>
                <a:ea typeface="Tahoma" panose="020B0604030504040204" pitchFamily="34" charset="0"/>
                <a:cs typeface="Tahoma" panose="020B0604030504040204" pitchFamily="34" charset="0"/>
              </a:rPr>
              <a:t> </a:t>
            </a:r>
          </a:p>
          <a:p>
            <a:pPr lvl="0">
              <a:spcBef>
                <a:spcPts val="0"/>
              </a:spcBef>
              <a:buNone/>
            </a:pPr>
            <a:endParaRPr lang="en"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Shape 148"/>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Clr>
                <a:schemeClr val="dk1"/>
              </a:buClr>
              <a:buSzPct val="45833"/>
              <a:buFont typeface="Arial"/>
              <a:buNone/>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“(parents and schools need to) be more open, talk to us more, try to see what is going on...don’t be so quick to judge, don’t be so quick to jump on our throat if you see half a thing go bad...” (Female Teen, South Carolina</a:t>
            </a: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a:t>
            </a:r>
          </a:p>
          <a:p>
            <a:pPr lvl="0" algn="r">
              <a:buClr>
                <a:srgbClr val="595959"/>
              </a:buClr>
            </a:pPr>
            <a:r>
              <a:rPr lang="en" sz="1200" dirty="0">
                <a:solidFill>
                  <a:srgbClr val="000000"/>
                </a:solidFill>
                <a:latin typeface="Tahoma" panose="020B0604030504040204" pitchFamily="34" charset="0"/>
                <a:ea typeface="Tahoma" panose="020B0604030504040204" pitchFamily="34" charset="0"/>
                <a:cs typeface="Tahoma" panose="020B0604030504040204" pitchFamily="34" charset="0"/>
              </a:rPr>
              <a:t>--- Building a Prevention Framework to Address Teen “Sexting” Behaviors </a:t>
            </a:r>
            <a:r>
              <a:rPr lang="en" sz="1200" u="sng" dirty="0">
                <a:solidFill>
                  <a:srgbClr val="0097A7"/>
                </a:solidFill>
                <a:latin typeface="Tahoma" panose="020B0604030504040204" pitchFamily="34" charset="0"/>
                <a:ea typeface="Tahoma" panose="020B0604030504040204" pitchFamily="34" charset="0"/>
                <a:cs typeface="Tahoma" panose="020B0604030504040204" pitchFamily="34" charset="0"/>
                <a:hlinkClick r:id="rId3"/>
              </a:rPr>
              <a:t>https://www.ncjrs.gov/pdffiles1/ojjdp/grants/244001.pdf</a:t>
            </a:r>
            <a:r>
              <a:rPr lang="en" sz="1200" dirty="0">
                <a:solidFill>
                  <a:srgbClr val="000000"/>
                </a:solidFill>
                <a:latin typeface="Tahoma" panose="020B0604030504040204" pitchFamily="34" charset="0"/>
                <a:ea typeface="Tahoma" panose="020B0604030504040204" pitchFamily="34" charset="0"/>
                <a:cs typeface="Tahoma" panose="020B0604030504040204" pitchFamily="34" charset="0"/>
              </a:rPr>
              <a:t> </a:t>
            </a:r>
          </a:p>
          <a:p>
            <a:pPr lvl="0">
              <a:spcBef>
                <a:spcPts val="0"/>
              </a:spcBef>
              <a:buClr>
                <a:schemeClr val="dk1"/>
              </a:buClr>
              <a:buSzPct val="45833"/>
              <a:buFont typeface="Arial"/>
              <a:buNone/>
            </a:pPr>
            <a:endParaRPr lang="en" sz="2400" dirty="0"/>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Shape 153"/>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“You know, it’s just awkward and uncomfortable in general... because it’s just...probably considered by my kids (as) ‘you couldn’t possibly understand’, or ‘I don’t see you as sexual, I don’t even want to imagine that that’s something in your world.’ And then...‘if you knew kind of what I participated in...I’d be in trouble, I don’t want to lose my privileges and stuff.’ So I think it’s a </a:t>
            </a: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real-- </a:t>
            </a: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and it takes a lot of diligence to have those </a:t>
            </a: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kind of discussions.” (Father, Massachusetts)</a:t>
            </a:r>
          </a:p>
          <a:p>
            <a:pPr lvl="0" algn="r">
              <a:buClr>
                <a:srgbClr val="595959"/>
              </a:buClr>
            </a:pPr>
            <a:r>
              <a:rPr lang="en" sz="1200" dirty="0">
                <a:solidFill>
                  <a:srgbClr val="000000"/>
                </a:solidFill>
                <a:latin typeface="Tahoma" panose="020B0604030504040204" pitchFamily="34" charset="0"/>
                <a:ea typeface="Tahoma" panose="020B0604030504040204" pitchFamily="34" charset="0"/>
                <a:cs typeface="Tahoma" panose="020B0604030504040204" pitchFamily="34" charset="0"/>
              </a:rPr>
              <a:t>--- Building a Prevention Framework to Address Teen “Sexting” Behaviors </a:t>
            </a:r>
            <a:r>
              <a:rPr lang="en" sz="1200" u="sng" dirty="0">
                <a:solidFill>
                  <a:srgbClr val="0097A7"/>
                </a:solidFill>
                <a:latin typeface="Tahoma" panose="020B0604030504040204" pitchFamily="34" charset="0"/>
                <a:ea typeface="Tahoma" panose="020B0604030504040204" pitchFamily="34" charset="0"/>
                <a:cs typeface="Tahoma" panose="020B0604030504040204" pitchFamily="34" charset="0"/>
                <a:hlinkClick r:id="rId3"/>
              </a:rPr>
              <a:t>https://www.ncjrs.gov/pdffiles1/ojjdp/grants/244001.pdf</a:t>
            </a:r>
            <a:r>
              <a:rPr lang="en" sz="1200" dirty="0">
                <a:solidFill>
                  <a:srgbClr val="000000"/>
                </a:solidFill>
                <a:latin typeface="Tahoma" panose="020B0604030504040204" pitchFamily="34" charset="0"/>
                <a:ea typeface="Tahoma" panose="020B0604030504040204" pitchFamily="34" charset="0"/>
                <a:cs typeface="Tahoma" panose="020B0604030504040204" pitchFamily="34" charset="0"/>
              </a:rPr>
              <a:t> </a:t>
            </a:r>
          </a:p>
          <a:p>
            <a:pPr lvl="0">
              <a:spcBef>
                <a:spcPts val="0"/>
              </a:spcBef>
              <a:buNone/>
            </a:pPr>
            <a:endParaRPr lang="en"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dirty="0">
                <a:latin typeface="Tahoma" panose="020B0604030504040204" pitchFamily="34" charset="0"/>
                <a:ea typeface="Tahoma" panose="020B0604030504040204" pitchFamily="34" charset="0"/>
                <a:cs typeface="Tahoma" panose="020B0604030504040204" pitchFamily="34" charset="0"/>
              </a:rPr>
              <a:t>Context</a:t>
            </a:r>
          </a:p>
        </p:txBody>
      </p:sp>
      <p:sp>
        <p:nvSpPr>
          <p:cNvPr id="60" name="Shape 60"/>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228600" rtl="0">
              <a:spcBef>
                <a:spcPts val="0"/>
              </a:spcBef>
              <a:spcAft>
                <a:spcPts val="0"/>
              </a:spcAft>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88% of teens have a phone, 92% go online </a:t>
            </a: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daily</a:t>
            </a:r>
          </a:p>
          <a:p>
            <a:pPr marL="457200" lvl="0" indent="-228600" algn="r" rtl="0">
              <a:spcBef>
                <a:spcPts val="0"/>
              </a:spcBef>
              <a:spcAft>
                <a:spcPts val="0"/>
              </a:spcAft>
            </a:pPr>
            <a:r>
              <a:rPr lang="en" sz="1000" dirty="0" smtClean="0">
                <a:latin typeface="Tahoma" panose="020B0604030504040204" pitchFamily="34" charset="0"/>
                <a:ea typeface="Tahoma" panose="020B0604030504040204" pitchFamily="34" charset="0"/>
                <a:cs typeface="Tahoma" panose="020B0604030504040204" pitchFamily="34" charset="0"/>
              </a:rPr>
              <a:t>--- </a:t>
            </a:r>
            <a:r>
              <a:rPr lang="en" sz="1000" u="sng" dirty="0" smtClean="0">
                <a:solidFill>
                  <a:schemeClr val="accent5"/>
                </a:solidFill>
                <a:latin typeface="Tahoma" panose="020B0604030504040204" pitchFamily="34" charset="0"/>
                <a:ea typeface="Tahoma" panose="020B0604030504040204" pitchFamily="34" charset="0"/>
                <a:cs typeface="Tahoma" panose="020B0604030504040204" pitchFamily="34" charset="0"/>
                <a:hlinkClick r:id="rId3"/>
              </a:rPr>
              <a:t>http</a:t>
            </a:r>
            <a:r>
              <a:rPr lang="en" sz="1000" u="sng" dirty="0">
                <a:solidFill>
                  <a:schemeClr val="accent5"/>
                </a:solidFill>
                <a:latin typeface="Tahoma" panose="020B0604030504040204" pitchFamily="34" charset="0"/>
                <a:ea typeface="Tahoma" panose="020B0604030504040204" pitchFamily="34" charset="0"/>
                <a:cs typeface="Tahoma" panose="020B0604030504040204" pitchFamily="34" charset="0"/>
                <a:hlinkClick r:id="rId3"/>
              </a:rPr>
              <a:t>://www.pewinternet.org/2015/04/09/teens-social-media-technology-2015/</a:t>
            </a:r>
            <a:endParaRPr lang="en" sz="1000" dirty="0">
              <a:latin typeface="Tahoma" panose="020B0604030504040204" pitchFamily="34" charset="0"/>
              <a:ea typeface="Tahoma" panose="020B0604030504040204" pitchFamily="34" charset="0"/>
              <a:cs typeface="Tahoma" panose="020B0604030504040204" pitchFamily="34" charset="0"/>
            </a:endParaRPr>
          </a:p>
          <a:p>
            <a:pPr marL="457200" lvl="0" indent="-228600" rtl="0">
              <a:spcBef>
                <a:spcPts val="0"/>
              </a:spcBef>
              <a:spcAft>
                <a:spcPts val="0"/>
              </a:spcAft>
            </a:pPr>
            <a:endParaRPr lang="en" dirty="0" smtClean="0">
              <a:latin typeface="Tahoma" panose="020B0604030504040204" pitchFamily="34" charset="0"/>
              <a:ea typeface="Tahoma" panose="020B0604030504040204" pitchFamily="34" charset="0"/>
              <a:cs typeface="Tahoma" panose="020B0604030504040204" pitchFamily="34" charset="0"/>
            </a:endParaRPr>
          </a:p>
          <a:p>
            <a:pPr marL="457200" lvl="0" indent="-228600" rtl="0">
              <a:spcBef>
                <a:spcPts val="0"/>
              </a:spcBef>
              <a:spcAft>
                <a:spcPts val="0"/>
              </a:spcAft>
            </a:pP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Half </a:t>
            </a: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of all teens (50%) have let someone know they were interested in them romantically by friending them on Facebook or another social media </a:t>
            </a: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site.</a:t>
            </a:r>
            <a:endParaRPr lang="en"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457200" indent="-228600">
              <a:spcAft>
                <a:spcPts val="0"/>
              </a:spcAft>
            </a:pP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 and 85</a:t>
            </a: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 of teen daters expect to hear from their significant other at least once a </a:t>
            </a: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day</a:t>
            </a:r>
            <a:r>
              <a:rPr lang="en" dirty="0" smtClean="0">
                <a:latin typeface="Tahoma" panose="020B0604030504040204" pitchFamily="34" charset="0"/>
                <a:ea typeface="Tahoma" panose="020B0604030504040204" pitchFamily="34" charset="0"/>
                <a:cs typeface="Tahoma" panose="020B0604030504040204" pitchFamily="34" charset="0"/>
              </a:rPr>
              <a:t>	</a:t>
            </a:r>
            <a:r>
              <a:rPr lang="en" sz="1000" dirty="0" smtClean="0">
                <a:latin typeface="Tahoma" panose="020B0604030504040204" pitchFamily="34" charset="0"/>
                <a:ea typeface="Tahoma" panose="020B0604030504040204" pitchFamily="34" charset="0"/>
                <a:cs typeface="Tahoma" panose="020B0604030504040204" pitchFamily="34" charset="0"/>
              </a:rPr>
              <a:t>-				--</a:t>
            </a:r>
            <a:r>
              <a:rPr lang="en" sz="1000" u="sng" dirty="0" smtClean="0">
                <a:solidFill>
                  <a:schemeClr val="accent5"/>
                </a:solidFill>
                <a:latin typeface="Tahoma" panose="020B0604030504040204" pitchFamily="34" charset="0"/>
                <a:ea typeface="Tahoma" panose="020B0604030504040204" pitchFamily="34" charset="0"/>
                <a:cs typeface="Tahoma" panose="020B0604030504040204" pitchFamily="34" charset="0"/>
                <a:hlinkClick r:id="rId4"/>
              </a:rPr>
              <a:t>http</a:t>
            </a:r>
            <a:r>
              <a:rPr lang="en" sz="1000" u="sng" dirty="0">
                <a:solidFill>
                  <a:schemeClr val="accent5"/>
                </a:solidFill>
                <a:latin typeface="Tahoma" panose="020B0604030504040204" pitchFamily="34" charset="0"/>
                <a:ea typeface="Tahoma" panose="020B0604030504040204" pitchFamily="34" charset="0"/>
                <a:cs typeface="Tahoma" panose="020B0604030504040204" pitchFamily="34" charset="0"/>
                <a:hlinkClick r:id="rId4"/>
              </a:rPr>
              <a:t>://www.pewinternet.org/online-romance/</a:t>
            </a:r>
            <a:r>
              <a:rPr lang="en" sz="1000" dirty="0">
                <a:solidFill>
                  <a:schemeClr val="dk1"/>
                </a:solidFill>
                <a:latin typeface="Tahoma" panose="020B0604030504040204" pitchFamily="34" charset="0"/>
                <a:ea typeface="Tahoma" panose="020B0604030504040204" pitchFamily="34" charset="0"/>
                <a:cs typeface="Tahoma" panose="020B0604030504040204" pitchFamily="34" charset="0"/>
              </a:rPr>
              <a:t> </a:t>
            </a:r>
          </a:p>
          <a:p>
            <a:pPr marL="457200" lvl="0" indent="-228600" rtl="0">
              <a:spcBef>
                <a:spcPts val="0"/>
              </a:spcBef>
              <a:spcAft>
                <a:spcPts val="0"/>
              </a:spcAft>
            </a:pPr>
            <a:endParaRPr lang="en" dirty="0">
              <a:latin typeface="Tahoma" panose="020B0604030504040204" pitchFamily="34" charset="0"/>
              <a:ea typeface="Tahoma" panose="020B0604030504040204" pitchFamily="34" charset="0"/>
              <a:cs typeface="Tahoma" panose="020B0604030504040204" pitchFamily="34" charset="0"/>
            </a:endParaRPr>
          </a:p>
          <a:p>
            <a:pPr marL="457200" indent="-228600">
              <a:spcAft>
                <a:spcPts val="0"/>
              </a:spcAft>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One in three adolescents in the U.S. is a victim of physical, sexual, emotional or verbal abuse from a dating </a:t>
            </a: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partner.     </a:t>
            </a:r>
            <a:r>
              <a:rPr lang="en" sz="1000" dirty="0" smtClean="0">
                <a:latin typeface="Tahoma" panose="020B0604030504040204" pitchFamily="34" charset="0"/>
                <a:ea typeface="Tahoma" panose="020B0604030504040204" pitchFamily="34" charset="0"/>
                <a:cs typeface="Tahoma" panose="020B0604030504040204" pitchFamily="34" charset="0"/>
              </a:rPr>
              <a:t>--- </a:t>
            </a:r>
            <a:r>
              <a:rPr lang="en" sz="1000" u="sng" dirty="0">
                <a:solidFill>
                  <a:schemeClr val="accent5"/>
                </a:solidFill>
                <a:latin typeface="Tahoma" panose="020B0604030504040204" pitchFamily="34" charset="0"/>
                <a:ea typeface="Tahoma" panose="020B0604030504040204" pitchFamily="34" charset="0"/>
                <a:cs typeface="Tahoma" panose="020B0604030504040204" pitchFamily="34" charset="0"/>
                <a:hlinkClick r:id="rId5"/>
              </a:rPr>
              <a:t>http://www.loveisrespect.org/resources/dating-violence-statistics/</a:t>
            </a:r>
          </a:p>
          <a:p>
            <a:pPr marL="457200" lvl="0" indent="-228600" rtl="0">
              <a:spcBef>
                <a:spcPts val="0"/>
              </a:spcBef>
              <a:spcAft>
                <a:spcPts val="0"/>
              </a:spcAft>
            </a:pPr>
            <a:endParaRPr lang="en"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“I don’t think there’s the silver bullet, it’s got to be...a combination of corporations, school districts, and government entities that get the word out there. And then as educators, the better we equip our kids to make good decisions, no matter what those decisions are, I mean, the kids, you know, ultimately are going to make their own decisions</a:t>
            </a: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Classroom teacher, South Carolina</a:t>
            </a: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a:t>
            </a:r>
          </a:p>
          <a:p>
            <a:pPr lvl="0" algn="r">
              <a:buClr>
                <a:srgbClr val="595959"/>
              </a:buClr>
            </a:pPr>
            <a:r>
              <a:rPr lang="en" sz="1200" dirty="0">
                <a:solidFill>
                  <a:srgbClr val="000000"/>
                </a:solidFill>
                <a:latin typeface="Tahoma" panose="020B0604030504040204" pitchFamily="34" charset="0"/>
                <a:ea typeface="Tahoma" panose="020B0604030504040204" pitchFamily="34" charset="0"/>
                <a:cs typeface="Tahoma" panose="020B0604030504040204" pitchFamily="34" charset="0"/>
              </a:rPr>
              <a:t>--- Building a Prevention Framework to Address Teen “Sexting” Behaviors </a:t>
            </a:r>
            <a:r>
              <a:rPr lang="en" sz="1200" u="sng" dirty="0">
                <a:solidFill>
                  <a:srgbClr val="0097A7"/>
                </a:solidFill>
                <a:latin typeface="Tahoma" panose="020B0604030504040204" pitchFamily="34" charset="0"/>
                <a:ea typeface="Tahoma" panose="020B0604030504040204" pitchFamily="34" charset="0"/>
                <a:cs typeface="Tahoma" panose="020B0604030504040204" pitchFamily="34" charset="0"/>
                <a:hlinkClick r:id="rId3"/>
              </a:rPr>
              <a:t>https://www.ncjrs.gov/pdffiles1/ojjdp/grants/244001.pdf</a:t>
            </a:r>
            <a:r>
              <a:rPr lang="en" sz="1200" dirty="0">
                <a:solidFill>
                  <a:srgbClr val="000000"/>
                </a:solidFill>
                <a:latin typeface="Tahoma" panose="020B0604030504040204" pitchFamily="34" charset="0"/>
                <a:ea typeface="Tahoma" panose="020B0604030504040204" pitchFamily="34" charset="0"/>
                <a:cs typeface="Tahoma" panose="020B0604030504040204" pitchFamily="34" charset="0"/>
              </a:rPr>
              <a:t> </a:t>
            </a:r>
          </a:p>
          <a:p>
            <a:pPr lvl="0">
              <a:spcBef>
                <a:spcPts val="0"/>
              </a:spcBef>
              <a:buNone/>
            </a:pPr>
            <a:endParaRPr lang="en"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Shape 163"/>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dirty="0">
                <a:latin typeface="Tahoma" panose="020B0604030504040204" pitchFamily="34" charset="0"/>
                <a:ea typeface="Tahoma" panose="020B0604030504040204" pitchFamily="34" charset="0"/>
                <a:cs typeface="Tahoma" panose="020B0604030504040204" pitchFamily="34" charset="0"/>
              </a:rPr>
              <a:t>Start a Conversation</a:t>
            </a:r>
          </a:p>
        </p:txBody>
      </p:sp>
      <p:sp>
        <p:nvSpPr>
          <p:cNvPr id="164" name="Shape 164"/>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228600"/>
            <a:r>
              <a:rPr lang="en-US" dirty="0" smtClean="0">
                <a:solidFill>
                  <a:schemeClr val="tx1"/>
                </a:solidFill>
                <a:latin typeface="Tahoma" panose="020B0604030504040204" pitchFamily="34" charset="0"/>
                <a:ea typeface="Tahoma" panose="020B0604030504040204" pitchFamily="34" charset="0"/>
                <a:cs typeface="Tahoma" panose="020B0604030504040204" pitchFamily="34" charset="0"/>
              </a:rPr>
              <a:t>Key things to help guide your conversation:</a:t>
            </a:r>
          </a:p>
          <a:p>
            <a:pPr marL="514350" indent="-285750">
              <a:spcAft>
                <a:spcPts val="600"/>
              </a:spcAft>
              <a:buFont typeface="Arial" panose="020B0604020202020204" pitchFamily="34" charset="0"/>
              <a:buChar char="•"/>
            </a:pPr>
            <a:r>
              <a:rPr lang="en-US" dirty="0" smtClean="0">
                <a:solidFill>
                  <a:schemeClr val="tx1"/>
                </a:solidFill>
                <a:latin typeface="Tahoma" panose="020B0604030504040204" pitchFamily="34" charset="0"/>
                <a:ea typeface="Tahoma" panose="020B0604030504040204" pitchFamily="34" charset="0"/>
                <a:cs typeface="Tahoma" panose="020B0604030504040204" pitchFamily="34" charset="0"/>
              </a:rPr>
              <a:t>The </a:t>
            </a:r>
            <a:r>
              <a:rPr lang="en-US" dirty="0">
                <a:solidFill>
                  <a:schemeClr val="tx1"/>
                </a:solidFill>
                <a:latin typeface="Tahoma" panose="020B0604030504040204" pitchFamily="34" charset="0"/>
                <a:ea typeface="Tahoma" panose="020B0604030504040204" pitchFamily="34" charset="0"/>
                <a:cs typeface="Tahoma" panose="020B0604030504040204" pitchFamily="34" charset="0"/>
              </a:rPr>
              <a:t>topic of sexting is </a:t>
            </a:r>
            <a:r>
              <a:rPr lang="en-US" dirty="0" smtClean="0">
                <a:solidFill>
                  <a:schemeClr val="tx1"/>
                </a:solidFill>
                <a:latin typeface="Tahoma" panose="020B0604030504040204" pitchFamily="34" charset="0"/>
                <a:ea typeface="Tahoma" panose="020B0604030504040204" pitchFamily="34" charset="0"/>
                <a:cs typeface="Tahoma" panose="020B0604030504040204" pitchFamily="34" charset="0"/>
              </a:rPr>
              <a:t>a </a:t>
            </a:r>
            <a:r>
              <a:rPr lang="en-US" dirty="0">
                <a:solidFill>
                  <a:schemeClr val="tx1"/>
                </a:solidFill>
                <a:latin typeface="Tahoma" panose="020B0604030504040204" pitchFamily="34" charset="0"/>
                <a:ea typeface="Tahoma" panose="020B0604030504040204" pitchFamily="34" charset="0"/>
                <a:cs typeface="Tahoma" panose="020B0604030504040204" pitchFamily="34" charset="0"/>
              </a:rPr>
              <a:t>doorway into the bigger and more holistic conversations that caregivers </a:t>
            </a:r>
            <a:r>
              <a:rPr lang="en-US" dirty="0" smtClean="0">
                <a:solidFill>
                  <a:schemeClr val="tx1"/>
                </a:solidFill>
                <a:latin typeface="Tahoma" panose="020B0604030504040204" pitchFamily="34" charset="0"/>
                <a:ea typeface="Tahoma" panose="020B0604030504040204" pitchFamily="34" charset="0"/>
                <a:cs typeface="Tahoma" panose="020B0604030504040204" pitchFamily="34" charset="0"/>
              </a:rPr>
              <a:t>can have </a:t>
            </a:r>
            <a:r>
              <a:rPr lang="en-US" dirty="0">
                <a:solidFill>
                  <a:schemeClr val="tx1"/>
                </a:solidFill>
                <a:latin typeface="Tahoma" panose="020B0604030504040204" pitchFamily="34" charset="0"/>
                <a:ea typeface="Tahoma" panose="020B0604030504040204" pitchFamily="34" charset="0"/>
                <a:cs typeface="Tahoma" panose="020B0604030504040204" pitchFamily="34" charset="0"/>
              </a:rPr>
              <a:t>with teens. </a:t>
            </a:r>
          </a:p>
          <a:p>
            <a:pPr marL="514350" indent="-285750">
              <a:spcAft>
                <a:spcPts val="600"/>
              </a:spcAft>
              <a:buFont typeface="Arial" panose="020B0604020202020204" pitchFamily="34" charset="0"/>
              <a:buChar char="•"/>
            </a:pPr>
            <a:r>
              <a:rPr lang="en-US" dirty="0">
                <a:solidFill>
                  <a:schemeClr val="tx1"/>
                </a:solidFill>
                <a:latin typeface="Tahoma" panose="020B0604030504040204" pitchFamily="34" charset="0"/>
                <a:ea typeface="Tahoma" panose="020B0604030504040204" pitchFamily="34" charset="0"/>
                <a:cs typeface="Tahoma" panose="020B0604030504040204" pitchFamily="34" charset="0"/>
              </a:rPr>
              <a:t>Sexting is just </a:t>
            </a:r>
            <a:r>
              <a:rPr lang="en-US" dirty="0" smtClean="0">
                <a:solidFill>
                  <a:schemeClr val="tx1"/>
                </a:solidFill>
                <a:latin typeface="Tahoma" panose="020B0604030504040204" pitchFamily="34" charset="0"/>
                <a:ea typeface="Tahoma" panose="020B0604030504040204" pitchFamily="34" charset="0"/>
                <a:cs typeface="Tahoma" panose="020B0604030504040204" pitchFamily="34" charset="0"/>
              </a:rPr>
              <a:t>one part </a:t>
            </a:r>
            <a:r>
              <a:rPr lang="en-US" dirty="0">
                <a:solidFill>
                  <a:schemeClr val="tx1"/>
                </a:solidFill>
                <a:latin typeface="Tahoma" panose="020B0604030504040204" pitchFamily="34" charset="0"/>
                <a:ea typeface="Tahoma" panose="020B0604030504040204" pitchFamily="34" charset="0"/>
                <a:cs typeface="Tahoma" panose="020B0604030504040204" pitchFamily="34" charset="0"/>
              </a:rPr>
              <a:t>of the bigger picture of healthy relationships and </a:t>
            </a:r>
            <a:r>
              <a:rPr lang="en-US" dirty="0" smtClean="0">
                <a:solidFill>
                  <a:schemeClr val="tx1"/>
                </a:solidFill>
                <a:latin typeface="Tahoma" panose="020B0604030504040204" pitchFamily="34" charset="0"/>
                <a:ea typeface="Tahoma" panose="020B0604030504040204" pitchFamily="34" charset="0"/>
                <a:cs typeface="Tahoma" panose="020B0604030504040204" pitchFamily="34" charset="0"/>
              </a:rPr>
              <a:t>sexuality. </a:t>
            </a:r>
          </a:p>
          <a:p>
            <a:pPr marL="514350" indent="-285750">
              <a:spcAft>
                <a:spcPts val="600"/>
              </a:spcAft>
              <a:buFont typeface="Arial" panose="020B0604020202020204" pitchFamily="34" charset="0"/>
              <a:buChar char="•"/>
            </a:pPr>
            <a:r>
              <a:rPr lang="en-US" dirty="0" smtClean="0">
                <a:solidFill>
                  <a:schemeClr val="tx1"/>
                </a:solidFill>
                <a:latin typeface="Tahoma" panose="020B0604030504040204" pitchFamily="34" charset="0"/>
                <a:ea typeface="Tahoma" panose="020B0604030504040204" pitchFamily="34" charset="0"/>
                <a:cs typeface="Tahoma" panose="020B0604030504040204" pitchFamily="34" charset="0"/>
              </a:rPr>
              <a:t>Smartphones </a:t>
            </a:r>
            <a:r>
              <a:rPr lang="en-US" dirty="0">
                <a:solidFill>
                  <a:schemeClr val="tx1"/>
                </a:solidFill>
                <a:latin typeface="Tahoma" panose="020B0604030504040204" pitchFamily="34" charset="0"/>
                <a:ea typeface="Tahoma" panose="020B0604030504040204" pitchFamily="34" charset="0"/>
                <a:cs typeface="Tahoma" panose="020B0604030504040204" pitchFamily="34" charset="0"/>
              </a:rPr>
              <a:t>and social media </a:t>
            </a:r>
            <a:r>
              <a:rPr lang="en-US" dirty="0" smtClean="0">
                <a:solidFill>
                  <a:schemeClr val="tx1"/>
                </a:solidFill>
                <a:latin typeface="Tahoma" panose="020B0604030504040204" pitchFamily="34" charset="0"/>
                <a:ea typeface="Tahoma" panose="020B0604030504040204" pitchFamily="34" charset="0"/>
                <a:cs typeface="Tahoma" panose="020B0604030504040204" pitchFamily="34" charset="0"/>
              </a:rPr>
              <a:t>are </a:t>
            </a:r>
            <a:r>
              <a:rPr lang="en-US" dirty="0">
                <a:solidFill>
                  <a:schemeClr val="tx1"/>
                </a:solidFill>
                <a:latin typeface="Tahoma" panose="020B0604030504040204" pitchFamily="34" charset="0"/>
                <a:ea typeface="Tahoma" panose="020B0604030504040204" pitchFamily="34" charset="0"/>
                <a:cs typeface="Tahoma" panose="020B0604030504040204" pitchFamily="34" charset="0"/>
              </a:rPr>
              <a:t>a regular part of flirting and dating</a:t>
            </a:r>
            <a:r>
              <a:rPr lang="en-US" dirty="0" smtClean="0">
                <a:solidFill>
                  <a:schemeClr val="tx1"/>
                </a:solidFill>
                <a:latin typeface="Tahoma" panose="020B0604030504040204" pitchFamily="34" charset="0"/>
                <a:ea typeface="Tahoma" panose="020B0604030504040204" pitchFamily="34" charset="0"/>
                <a:cs typeface="Tahoma" panose="020B0604030504040204" pitchFamily="34" charset="0"/>
              </a:rPr>
              <a:t>. We have to resist shaming </a:t>
            </a:r>
            <a:r>
              <a:rPr lang="en-US" dirty="0" smtClean="0">
                <a:solidFill>
                  <a:schemeClr val="tx1"/>
                </a:solidFill>
                <a:latin typeface="Tahoma" panose="020B0604030504040204" pitchFamily="34" charset="0"/>
                <a:ea typeface="Tahoma" panose="020B0604030504040204" pitchFamily="34" charset="0"/>
                <a:cs typeface="Tahoma" panose="020B0604030504040204" pitchFamily="34" charset="0"/>
              </a:rPr>
              <a:t>teens </a:t>
            </a:r>
            <a:r>
              <a:rPr lang="en-US" dirty="0" smtClean="0">
                <a:solidFill>
                  <a:schemeClr val="tx1"/>
                </a:solidFill>
                <a:latin typeface="Tahoma" panose="020B0604030504040204" pitchFamily="34" charset="0"/>
                <a:ea typeface="Tahoma" panose="020B0604030504040204" pitchFamily="34" charset="0"/>
                <a:cs typeface="Tahoma" panose="020B0604030504040204" pitchFamily="34" charset="0"/>
              </a:rPr>
              <a:t>for engaging in </a:t>
            </a:r>
            <a:r>
              <a:rPr lang="en-US" dirty="0" smtClean="0">
                <a:solidFill>
                  <a:schemeClr val="tx1"/>
                </a:solidFill>
                <a:latin typeface="Tahoma" panose="020B0604030504040204" pitchFamily="34" charset="0"/>
                <a:ea typeface="Tahoma" panose="020B0604030504040204" pitchFamily="34" charset="0"/>
                <a:cs typeface="Tahoma" panose="020B0604030504040204" pitchFamily="34" charset="0"/>
              </a:rPr>
              <a:t>relationships in these venues.</a:t>
            </a:r>
            <a:endParaRPr lang="en-US"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514350" indent="-285750">
              <a:spcAft>
                <a:spcPts val="600"/>
              </a:spcAft>
              <a:buFont typeface="Arial" panose="020B0604020202020204" pitchFamily="34" charset="0"/>
              <a:buChar char="•"/>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Above all, make it clear that you are here to help if they have questions or need help</a:t>
            </a: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a:t>
            </a: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Shape 163"/>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dirty="0" smtClean="0">
                <a:latin typeface="Tahoma" panose="020B0604030504040204" pitchFamily="34" charset="0"/>
                <a:ea typeface="Tahoma" panose="020B0604030504040204" pitchFamily="34" charset="0"/>
                <a:cs typeface="Tahoma" panose="020B0604030504040204" pitchFamily="34" charset="0"/>
              </a:rPr>
              <a:t>Conversation Starters</a:t>
            </a:r>
            <a:endParaRPr lang="en" dirty="0">
              <a:latin typeface="Tahoma" panose="020B0604030504040204" pitchFamily="34" charset="0"/>
              <a:ea typeface="Tahoma" panose="020B0604030504040204" pitchFamily="34" charset="0"/>
              <a:cs typeface="Tahoma" panose="020B0604030504040204" pitchFamily="34" charset="0"/>
            </a:endParaRPr>
          </a:p>
        </p:txBody>
      </p:sp>
      <p:sp>
        <p:nvSpPr>
          <p:cNvPr id="164" name="Shape 164"/>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228600"/>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It’s great to let teens share their opinions and experiences first; let them teach you:  </a:t>
            </a:r>
          </a:p>
          <a:p>
            <a:pPr marL="514350" lvl="0" indent="-285750">
              <a:buFont typeface="Arial" panose="020B0604020202020204" pitchFamily="34" charset="0"/>
              <a:buChar char="•"/>
            </a:pPr>
            <a:r>
              <a:rPr lang="en" sz="1400" dirty="0" smtClean="0">
                <a:solidFill>
                  <a:schemeClr val="tx1"/>
                </a:solidFill>
                <a:latin typeface="Tahoma" panose="020B0604030504040204" pitchFamily="34" charset="0"/>
                <a:ea typeface="Tahoma" panose="020B0604030504040204" pitchFamily="34" charset="0"/>
                <a:cs typeface="Tahoma" panose="020B0604030504040204" pitchFamily="34" charset="0"/>
              </a:rPr>
              <a:t>What </a:t>
            </a:r>
            <a:r>
              <a:rPr lang="en" sz="1400" dirty="0">
                <a:solidFill>
                  <a:schemeClr val="tx1"/>
                </a:solidFill>
                <a:latin typeface="Tahoma" panose="020B0604030504040204" pitchFamily="34" charset="0"/>
                <a:ea typeface="Tahoma" panose="020B0604030504040204" pitchFamily="34" charset="0"/>
                <a:cs typeface="Tahoma" panose="020B0604030504040204" pitchFamily="34" charset="0"/>
              </a:rPr>
              <a:t>do they think of sexting? What do their friends do?</a:t>
            </a:r>
          </a:p>
          <a:p>
            <a:pPr marL="514350" lvl="0" indent="-285750">
              <a:buFont typeface="Arial" panose="020B0604020202020204" pitchFamily="34" charset="0"/>
              <a:buChar char="•"/>
            </a:pPr>
            <a:r>
              <a:rPr lang="en" sz="1400" dirty="0">
                <a:solidFill>
                  <a:schemeClr val="tx1"/>
                </a:solidFill>
                <a:latin typeface="Tahoma" panose="020B0604030504040204" pitchFamily="34" charset="0"/>
                <a:ea typeface="Tahoma" panose="020B0604030504040204" pitchFamily="34" charset="0"/>
                <a:cs typeface="Tahoma" panose="020B0604030504040204" pitchFamily="34" charset="0"/>
              </a:rPr>
              <a:t>What they would do if they received a forwarded sext?</a:t>
            </a:r>
          </a:p>
          <a:p>
            <a:pPr marL="514350" lvl="0" indent="-285750">
              <a:buFont typeface="Arial" panose="020B0604020202020204" pitchFamily="34" charset="0"/>
              <a:buChar char="•"/>
            </a:pPr>
            <a:r>
              <a:rPr lang="en" sz="1400" dirty="0">
                <a:solidFill>
                  <a:schemeClr val="tx1"/>
                </a:solidFill>
                <a:latin typeface="Tahoma" panose="020B0604030504040204" pitchFamily="34" charset="0"/>
                <a:ea typeface="Tahoma" panose="020B0604030504040204" pitchFamily="34" charset="0"/>
                <a:cs typeface="Tahoma" panose="020B0604030504040204" pitchFamily="34" charset="0"/>
              </a:rPr>
              <a:t>What they would do if a friend was asked to sext? How would they help them?</a:t>
            </a:r>
          </a:p>
          <a:p>
            <a:pPr marL="514350" lvl="0" indent="-285750">
              <a:buFont typeface="Arial" panose="020B0604020202020204" pitchFamily="34" charset="0"/>
              <a:buChar char="•"/>
            </a:pPr>
            <a:r>
              <a:rPr lang="en" sz="1400" dirty="0" smtClean="0">
                <a:solidFill>
                  <a:schemeClr val="tx1"/>
                </a:solidFill>
                <a:latin typeface="Tahoma" panose="020B0604030504040204" pitchFamily="34" charset="0"/>
                <a:ea typeface="Tahoma" panose="020B0604030504040204" pitchFamily="34" charset="0"/>
                <a:cs typeface="Tahoma" panose="020B0604030504040204" pitchFamily="34" charset="0"/>
              </a:rPr>
              <a:t>If </a:t>
            </a:r>
            <a:r>
              <a:rPr lang="en" sz="1400" dirty="0">
                <a:solidFill>
                  <a:schemeClr val="tx1"/>
                </a:solidFill>
                <a:latin typeface="Tahoma" panose="020B0604030504040204" pitchFamily="34" charset="0"/>
                <a:ea typeface="Tahoma" panose="020B0604030504040204" pitchFamily="34" charset="0"/>
                <a:cs typeface="Tahoma" panose="020B0604030504040204" pitchFamily="34" charset="0"/>
              </a:rPr>
              <a:t>a friend was </a:t>
            </a:r>
            <a:r>
              <a:rPr lang="en" sz="1400" dirty="0" smtClean="0">
                <a:solidFill>
                  <a:schemeClr val="tx1"/>
                </a:solidFill>
                <a:latin typeface="Tahoma" panose="020B0604030504040204" pitchFamily="34" charset="0"/>
                <a:ea typeface="Tahoma" panose="020B0604030504040204" pitchFamily="34" charset="0"/>
                <a:cs typeface="Tahoma" panose="020B0604030504040204" pitchFamily="34" charset="0"/>
              </a:rPr>
              <a:t>pressuring someone </a:t>
            </a:r>
            <a:r>
              <a:rPr lang="en" sz="1400" dirty="0">
                <a:solidFill>
                  <a:schemeClr val="tx1"/>
                </a:solidFill>
                <a:latin typeface="Tahoma" panose="020B0604030504040204" pitchFamily="34" charset="0"/>
                <a:ea typeface="Tahoma" panose="020B0604030504040204" pitchFamily="34" charset="0"/>
                <a:cs typeface="Tahoma" panose="020B0604030504040204" pitchFamily="34" charset="0"/>
              </a:rPr>
              <a:t>else to sext, how could they to say what they are doing is not cool?</a:t>
            </a:r>
          </a:p>
          <a:p>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These can be woven into conversations </a:t>
            </a: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about helping friends, bystander intervention, social dynamics, dating, and boundaries. </a:t>
            </a:r>
          </a:p>
          <a:p>
            <a:pPr lvl="0">
              <a:spcBef>
                <a:spcPts val="0"/>
              </a:spcBef>
              <a:buNone/>
            </a:pPr>
            <a:endParaRPr lang="en"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lvl="0">
              <a:spcBef>
                <a:spcPts val="0"/>
              </a:spcBef>
              <a:buClr>
                <a:schemeClr val="dk1"/>
              </a:buClr>
              <a:buSzPct val="61111"/>
              <a:buFont typeface="Arial"/>
              <a:buNone/>
            </a:pPr>
            <a:endParaRPr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lvl="0">
              <a:spcBef>
                <a:spcPts val="0"/>
              </a:spcBef>
              <a:buNone/>
            </a:pPr>
            <a:endParaRPr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827770696"/>
      </p:ext>
    </p:extLst>
  </p:cSld>
  <p:clrMapOvr>
    <a:masterClrMapping/>
  </p:clrMapOvr>
  <p:transition spd="slow">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Shape 169"/>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dirty="0">
                <a:latin typeface="Tahoma" panose="020B0604030504040204" pitchFamily="34" charset="0"/>
                <a:ea typeface="Tahoma" panose="020B0604030504040204" pitchFamily="34" charset="0"/>
                <a:cs typeface="Tahoma" panose="020B0604030504040204" pitchFamily="34" charset="0"/>
              </a:rPr>
              <a:t>Talking About Sexting</a:t>
            </a:r>
          </a:p>
        </p:txBody>
      </p:sp>
      <p:sp>
        <p:nvSpPr>
          <p:cNvPr id="170" name="Shape 170"/>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228600" lvl="0" rtl="0">
              <a:spcBef>
                <a:spcPts val="0"/>
              </a:spcBef>
            </a:pP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Schools </a:t>
            </a: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are in a pivotal role to promote these </a:t>
            </a: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conversations!</a:t>
            </a:r>
          </a:p>
          <a:p>
            <a:pPr marL="228600" lvl="0" rtl="0">
              <a:spcBef>
                <a:spcPts val="0"/>
              </a:spcBef>
            </a:pP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As a trusted adult you can… </a:t>
            </a:r>
            <a:endParaRPr lang="en"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514350" lvl="1" indent="-285750">
              <a:buFont typeface="Arial" panose="020B0604020202020204" pitchFamily="34" charset="0"/>
              <a:buChar char="•"/>
            </a:pPr>
            <a:r>
              <a:rPr lang="en" sz="1600" dirty="0" smtClean="0">
                <a:solidFill>
                  <a:schemeClr val="tx1"/>
                </a:solidFill>
                <a:latin typeface="Tahoma" panose="020B0604030504040204" pitchFamily="34" charset="0"/>
                <a:ea typeface="Tahoma" panose="020B0604030504040204" pitchFamily="34" charset="0"/>
                <a:cs typeface="Tahoma" panose="020B0604030504040204" pitchFamily="34" charset="0"/>
              </a:rPr>
              <a:t>Promote </a:t>
            </a:r>
            <a:r>
              <a:rPr lang="en" sz="1600" dirty="0">
                <a:solidFill>
                  <a:schemeClr val="tx1"/>
                </a:solidFill>
                <a:latin typeface="Tahoma" panose="020B0604030504040204" pitchFamily="34" charset="0"/>
                <a:ea typeface="Tahoma" panose="020B0604030504040204" pitchFamily="34" charset="0"/>
                <a:cs typeface="Tahoma" panose="020B0604030504040204" pitchFamily="34" charset="0"/>
              </a:rPr>
              <a:t>healthy </a:t>
            </a:r>
            <a:r>
              <a:rPr lang="en" sz="1600" dirty="0" smtClean="0">
                <a:solidFill>
                  <a:schemeClr val="tx1"/>
                </a:solidFill>
                <a:latin typeface="Tahoma" panose="020B0604030504040204" pitchFamily="34" charset="0"/>
                <a:ea typeface="Tahoma" panose="020B0604030504040204" pitchFamily="34" charset="0"/>
                <a:cs typeface="Tahoma" panose="020B0604030504040204" pitchFamily="34" charset="0"/>
              </a:rPr>
              <a:t>relationships, both romantic and friendships</a:t>
            </a:r>
            <a:endParaRPr lang="en" sz="16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514350" lvl="1" indent="-285750">
              <a:buFont typeface="Arial" panose="020B0604020202020204" pitchFamily="34" charset="0"/>
              <a:buChar char="•"/>
            </a:pPr>
            <a:r>
              <a:rPr lang="en" sz="1600" dirty="0">
                <a:solidFill>
                  <a:schemeClr val="tx1"/>
                </a:solidFill>
                <a:latin typeface="Tahoma" panose="020B0604030504040204" pitchFamily="34" charset="0"/>
                <a:ea typeface="Tahoma" panose="020B0604030504040204" pitchFamily="34" charset="0"/>
                <a:cs typeface="Tahoma" panose="020B0604030504040204" pitchFamily="34" charset="0"/>
              </a:rPr>
              <a:t>Support bystander intervention</a:t>
            </a:r>
          </a:p>
          <a:p>
            <a:pPr marL="514350" lvl="1" indent="-285750">
              <a:buFont typeface="Arial" panose="020B0604020202020204" pitchFamily="34" charset="0"/>
              <a:buChar char="•"/>
            </a:pPr>
            <a:r>
              <a:rPr lang="en" sz="1600" dirty="0">
                <a:solidFill>
                  <a:schemeClr val="tx1"/>
                </a:solidFill>
                <a:latin typeface="Tahoma" panose="020B0604030504040204" pitchFamily="34" charset="0"/>
                <a:ea typeface="Tahoma" panose="020B0604030504040204" pitchFamily="34" charset="0"/>
                <a:cs typeface="Tahoma" panose="020B0604030504040204" pitchFamily="34" charset="0"/>
              </a:rPr>
              <a:t>Encourage safe and responsible technology </a:t>
            </a:r>
            <a:r>
              <a:rPr lang="en" sz="1600" dirty="0" smtClean="0">
                <a:solidFill>
                  <a:schemeClr val="tx1"/>
                </a:solidFill>
                <a:latin typeface="Tahoma" panose="020B0604030504040204" pitchFamily="34" charset="0"/>
                <a:ea typeface="Tahoma" panose="020B0604030504040204" pitchFamily="34" charset="0"/>
                <a:cs typeface="Tahoma" panose="020B0604030504040204" pitchFamily="34" charset="0"/>
              </a:rPr>
              <a:t>use</a:t>
            </a:r>
          </a:p>
          <a:p>
            <a:pPr marL="514350" lvl="1" indent="-285750">
              <a:buFont typeface="Arial" panose="020B0604020202020204" pitchFamily="34" charset="0"/>
              <a:buChar char="•"/>
            </a:pPr>
            <a:r>
              <a:rPr lang="en" sz="1600" dirty="0" smtClean="0">
                <a:solidFill>
                  <a:schemeClr val="tx1"/>
                </a:solidFill>
                <a:latin typeface="Tahoma" panose="020B0604030504040204" pitchFamily="34" charset="0"/>
                <a:ea typeface="Tahoma" panose="020B0604030504040204" pitchFamily="34" charset="0"/>
                <a:cs typeface="Tahoma" panose="020B0604030504040204" pitchFamily="34" charset="0"/>
              </a:rPr>
              <a:t>Identify how teens can get support if they or a friend find themselves </a:t>
            </a:r>
            <a:r>
              <a:rPr lang="en" sz="1600" dirty="0" smtClean="0">
                <a:solidFill>
                  <a:schemeClr val="tx1"/>
                </a:solidFill>
                <a:latin typeface="Tahoma" panose="020B0604030504040204" pitchFamily="34" charset="0"/>
                <a:ea typeface="Tahoma" panose="020B0604030504040204" pitchFamily="34" charset="0"/>
                <a:cs typeface="Tahoma" panose="020B0604030504040204" pitchFamily="34" charset="0"/>
              </a:rPr>
              <a:t>in situations </a:t>
            </a:r>
            <a:r>
              <a:rPr lang="en" sz="1600" dirty="0" smtClean="0">
                <a:solidFill>
                  <a:schemeClr val="tx1"/>
                </a:solidFill>
                <a:latin typeface="Tahoma" panose="020B0604030504040204" pitchFamily="34" charset="0"/>
                <a:ea typeface="Tahoma" panose="020B0604030504040204" pitchFamily="34" charset="0"/>
                <a:cs typeface="Tahoma" panose="020B0604030504040204" pitchFamily="34" charset="0"/>
              </a:rPr>
              <a:t>like these</a:t>
            </a:r>
            <a:endParaRPr lang="en" sz="16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dirty="0"/>
              <a:t>Resources</a:t>
            </a:r>
          </a:p>
        </p:txBody>
      </p:sp>
      <p:sp>
        <p:nvSpPr>
          <p:cNvPr id="176" name="Shape 176"/>
          <p:cNvSpPr txBox="1">
            <a:spLocks noGrp="1"/>
          </p:cNvSpPr>
          <p:nvPr>
            <p:ph type="body" idx="1"/>
          </p:nvPr>
        </p:nvSpPr>
        <p:spPr>
          <a:xfrm>
            <a:off x="311700" y="1152475"/>
            <a:ext cx="8520600" cy="3416400"/>
          </a:xfrm>
          <a:prstGeom prst="rect">
            <a:avLst/>
          </a:prstGeom>
        </p:spPr>
        <p:txBody>
          <a:bodyPr lIns="91425" tIns="91425" rIns="91425" bIns="91425" numCol="2" anchor="t" anchorCtr="0">
            <a:noAutofit/>
          </a:bodyPr>
          <a:lstStyle/>
          <a:p>
            <a:pPr lvl="0">
              <a:spcBef>
                <a:spcPts val="0"/>
              </a:spcBef>
              <a:buNone/>
            </a:pP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For Caregivers &amp; Schools</a:t>
            </a:r>
            <a:endParaRPr lang="en"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514350" lvl="0" indent="-285750">
              <a:spcBef>
                <a:spcPts val="0"/>
              </a:spcBef>
              <a:buFont typeface="Arial" panose="020B0604020202020204" pitchFamily="34" charset="0"/>
              <a:buChar char="•"/>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100 Conversations</a:t>
            </a:r>
          </a:p>
          <a:p>
            <a:pPr marL="514350" lvl="0" indent="-285750">
              <a:spcBef>
                <a:spcPts val="0"/>
              </a:spcBef>
              <a:buFont typeface="Arial" panose="020B0604020202020204" pitchFamily="34" charset="0"/>
              <a:buChar char="•"/>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NetSmartz</a:t>
            </a:r>
          </a:p>
          <a:p>
            <a:pPr marL="514350" lvl="0" indent="-285750">
              <a:spcBef>
                <a:spcPts val="0"/>
              </a:spcBef>
              <a:buFont typeface="Arial" panose="020B0604020202020204" pitchFamily="34" charset="0"/>
              <a:buChar char="•"/>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MediaSmarts (Canada)</a:t>
            </a:r>
          </a:p>
          <a:p>
            <a:pPr marL="514350" lvl="0" indent="-285750" rtl="0">
              <a:spcBef>
                <a:spcPts val="0"/>
              </a:spcBef>
              <a:buFont typeface="Arial" panose="020B0604020202020204" pitchFamily="34" charset="0"/>
              <a:buChar char="•"/>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Common Sense Media</a:t>
            </a:r>
          </a:p>
          <a:p>
            <a:pPr lvl="0" rtl="0">
              <a:spcBef>
                <a:spcPts val="0"/>
              </a:spcBef>
              <a:buNone/>
            </a:pPr>
            <a:endPar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lvl="0" rtl="0">
              <a:spcBef>
                <a:spcPts val="0"/>
              </a:spcBef>
              <a:buNone/>
            </a:pPr>
            <a:endParaRPr lang="en"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lvl="0" rtl="0">
              <a:spcBef>
                <a:spcPts val="0"/>
              </a:spcBef>
              <a:buNone/>
            </a:pPr>
            <a:endPar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lvl="0" rtl="0">
              <a:spcBef>
                <a:spcPts val="0"/>
              </a:spcBef>
              <a:buNone/>
            </a:pPr>
            <a:endParaRPr lang="en"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lvl="0" rtl="0">
              <a:spcBef>
                <a:spcPts val="0"/>
              </a:spcBef>
              <a:buNone/>
            </a:pP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To </a:t>
            </a: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Share with Teens</a:t>
            </a:r>
          </a:p>
          <a:p>
            <a:pPr marL="514350" lvl="0" indent="-285750" rtl="0">
              <a:spcBef>
                <a:spcPts val="0"/>
              </a:spcBef>
              <a:buFont typeface="Arial" panose="020B0604020202020204" pitchFamily="34" charset="0"/>
              <a:buChar char="•"/>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A Thin Line</a:t>
            </a:r>
          </a:p>
          <a:p>
            <a:pPr marL="514350" lvl="0" indent="-285750" rtl="0">
              <a:spcBef>
                <a:spcPts val="0"/>
              </a:spcBef>
              <a:buFont typeface="Arial" panose="020B0604020202020204" pitchFamily="34" charset="0"/>
              <a:buChar char="•"/>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That’s Not Cool</a:t>
            </a:r>
          </a:p>
          <a:p>
            <a:endParaRPr lang="en" sz="1400" i="1"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endParaRPr lang="en" sz="1400" i="1"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endParaRPr lang="en" sz="1400" i="1" dirty="0">
              <a:solidFill>
                <a:schemeClr val="tx1"/>
              </a:solidFill>
              <a:latin typeface="Tahoma" panose="020B0604030504040204" pitchFamily="34" charset="0"/>
              <a:ea typeface="Tahoma" panose="020B0604030504040204" pitchFamily="34" charset="0"/>
              <a:cs typeface="Tahoma" panose="020B0604030504040204" pitchFamily="34" charset="0"/>
            </a:endParaRPr>
          </a:p>
          <a:p>
            <a:r>
              <a:rPr lang="en" sz="1400" i="1" dirty="0" smtClean="0">
                <a:solidFill>
                  <a:schemeClr val="tx1"/>
                </a:solidFill>
                <a:latin typeface="Tahoma" panose="020B0604030504040204" pitchFamily="34" charset="0"/>
                <a:ea typeface="Tahoma" panose="020B0604030504040204" pitchFamily="34" charset="0"/>
                <a:cs typeface="Tahoma" panose="020B0604030504040204" pitchFamily="34" charset="0"/>
              </a:rPr>
              <a:t>Web addresses </a:t>
            </a:r>
            <a:r>
              <a:rPr lang="en" sz="1400" i="1" dirty="0">
                <a:solidFill>
                  <a:schemeClr val="tx1"/>
                </a:solidFill>
                <a:latin typeface="Tahoma" panose="020B0604030504040204" pitchFamily="34" charset="0"/>
                <a:ea typeface="Tahoma" panose="020B0604030504040204" pitchFamily="34" charset="0"/>
                <a:cs typeface="Tahoma" panose="020B0604030504040204" pitchFamily="34" charset="0"/>
              </a:rPr>
              <a:t>are on your handout!</a:t>
            </a:r>
          </a:p>
          <a:p>
            <a:pPr lvl="0" rtl="0">
              <a:spcBef>
                <a:spcPts val="0"/>
              </a:spcBef>
              <a:buNone/>
            </a:pPr>
            <a:endParaRPr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lvl="0" rtl="0">
              <a:spcBef>
                <a:spcPts val="0"/>
              </a:spcBef>
              <a:buNone/>
            </a:pPr>
            <a:endParaRPr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lvl="0" rtl="0">
              <a:spcBef>
                <a:spcPts val="0"/>
              </a:spcBef>
              <a:buNone/>
            </a:pPr>
            <a:endParaRPr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lnSpc>
                <a:spcPct val="138000"/>
              </a:lnSpc>
              <a:spcBef>
                <a:spcPts val="0"/>
              </a:spcBef>
              <a:buClr>
                <a:schemeClr val="dk1"/>
              </a:buClr>
              <a:buSzPct val="45833"/>
              <a:buFont typeface="Arial"/>
              <a:buNone/>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“I use technology every day. And basically it’s like my lifeline. And if my parents decided to take my phone away, then I would probably be all messed up in the head.” (Male Teen, Ohio</a:t>
            </a: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a:t>
            </a:r>
          </a:p>
          <a:p>
            <a:pPr algn="r">
              <a:lnSpc>
                <a:spcPct val="138000"/>
              </a:lnSpc>
              <a:buClr>
                <a:schemeClr val="dk1"/>
              </a:buClr>
              <a:buSzPct val="45833"/>
            </a:pPr>
            <a:r>
              <a:rPr lang="en" sz="1000" dirty="0" smtClean="0">
                <a:latin typeface="Tahoma" panose="020B0604030504040204" pitchFamily="34" charset="0"/>
                <a:ea typeface="Tahoma" panose="020B0604030504040204" pitchFamily="34" charset="0"/>
                <a:cs typeface="Tahoma" panose="020B0604030504040204" pitchFamily="34" charset="0"/>
              </a:rPr>
              <a:t>--- </a:t>
            </a:r>
            <a:r>
              <a:rPr lang="en" sz="1000" dirty="0">
                <a:solidFill>
                  <a:schemeClr val="dk1"/>
                </a:solidFill>
                <a:latin typeface="Tahoma" panose="020B0604030504040204" pitchFamily="34" charset="0"/>
                <a:ea typeface="Tahoma" panose="020B0604030504040204" pitchFamily="34" charset="0"/>
                <a:cs typeface="Tahoma" panose="020B0604030504040204" pitchFamily="34" charset="0"/>
              </a:rPr>
              <a:t>Building a Prevention Framework to Address Teen “Sexting” Behaviors </a:t>
            </a:r>
            <a:r>
              <a:rPr lang="en" sz="1000" u="sng" dirty="0">
                <a:solidFill>
                  <a:schemeClr val="accent5"/>
                </a:solidFill>
                <a:latin typeface="Tahoma" panose="020B0604030504040204" pitchFamily="34" charset="0"/>
                <a:ea typeface="Tahoma" panose="020B0604030504040204" pitchFamily="34" charset="0"/>
                <a:cs typeface="Tahoma" panose="020B0604030504040204" pitchFamily="34" charset="0"/>
                <a:hlinkClick r:id="rId3"/>
              </a:rPr>
              <a:t>https://www.ncjrs.gov/pdffiles1/ojjdp/grants/244001.pdf</a:t>
            </a:r>
            <a:r>
              <a:rPr lang="en" sz="1000" dirty="0">
                <a:solidFill>
                  <a:schemeClr val="dk1"/>
                </a:solidFill>
                <a:latin typeface="Tahoma" panose="020B0604030504040204" pitchFamily="34" charset="0"/>
                <a:ea typeface="Tahoma" panose="020B0604030504040204" pitchFamily="34" charset="0"/>
                <a:cs typeface="Tahoma" panose="020B0604030504040204" pitchFamily="34" charset="0"/>
              </a:rPr>
              <a:t> </a:t>
            </a:r>
          </a:p>
          <a:p>
            <a:pPr lvl="0">
              <a:lnSpc>
                <a:spcPct val="138000"/>
              </a:lnSpc>
              <a:spcBef>
                <a:spcPts val="0"/>
              </a:spcBef>
              <a:buClr>
                <a:schemeClr val="dk1"/>
              </a:buClr>
              <a:buSzPct val="45833"/>
              <a:buFont typeface="Arial"/>
              <a:buNone/>
            </a:pPr>
            <a:endParaRPr lang="en" sz="2400"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body" idx="1"/>
          </p:nvPr>
        </p:nvSpPr>
        <p:spPr>
          <a:xfrm>
            <a:off x="311700" y="1060450"/>
            <a:ext cx="8520600" cy="3508500"/>
          </a:xfrm>
          <a:prstGeom prst="rect">
            <a:avLst/>
          </a:prstGeom>
        </p:spPr>
        <p:txBody>
          <a:bodyPr lIns="91425" tIns="91425" rIns="91425" bIns="91425" anchor="t" anchorCtr="0">
            <a:noAutofit/>
          </a:bodyPr>
          <a:lstStyle/>
          <a:p>
            <a:pPr lvl="0">
              <a:spcBef>
                <a:spcPts val="0"/>
              </a:spcBef>
              <a:buNone/>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“I was driving my son’s girlfriend home, he’s in the front seat next to me, she’s in the back seat, and it’s total quiet the whole way, until I realize they’re texting each other, rather than speak in front of me.” </a:t>
            </a: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a:t>
            </a: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Mother, Massachusetts</a:t>
            </a: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a:t>
            </a:r>
          </a:p>
          <a:p>
            <a:pPr lvl="0" algn="r">
              <a:lnSpc>
                <a:spcPct val="138000"/>
              </a:lnSpc>
              <a:buClr>
                <a:srgbClr val="000000"/>
              </a:buClr>
              <a:buSzPct val="45833"/>
            </a:pPr>
            <a:r>
              <a:rPr lang="en" sz="1000" dirty="0">
                <a:solidFill>
                  <a:srgbClr val="595959"/>
                </a:solidFill>
                <a:latin typeface="Tahoma" panose="020B0604030504040204" pitchFamily="34" charset="0"/>
                <a:ea typeface="Tahoma" panose="020B0604030504040204" pitchFamily="34" charset="0"/>
                <a:cs typeface="Tahoma" panose="020B0604030504040204" pitchFamily="34" charset="0"/>
              </a:rPr>
              <a:t>--- </a:t>
            </a:r>
            <a:r>
              <a:rPr lang="en" sz="1000" dirty="0">
                <a:solidFill>
                  <a:srgbClr val="000000"/>
                </a:solidFill>
                <a:latin typeface="Tahoma" panose="020B0604030504040204" pitchFamily="34" charset="0"/>
                <a:ea typeface="Tahoma" panose="020B0604030504040204" pitchFamily="34" charset="0"/>
                <a:cs typeface="Tahoma" panose="020B0604030504040204" pitchFamily="34" charset="0"/>
              </a:rPr>
              <a:t>Building a Prevention Framework to Address Teen “Sexting” Behaviors </a:t>
            </a:r>
            <a:r>
              <a:rPr lang="en" sz="1000" u="sng" dirty="0">
                <a:solidFill>
                  <a:srgbClr val="0097A7"/>
                </a:solidFill>
                <a:latin typeface="Tahoma" panose="020B0604030504040204" pitchFamily="34" charset="0"/>
                <a:ea typeface="Tahoma" panose="020B0604030504040204" pitchFamily="34" charset="0"/>
                <a:cs typeface="Tahoma" panose="020B0604030504040204" pitchFamily="34" charset="0"/>
                <a:hlinkClick r:id="rId3"/>
              </a:rPr>
              <a:t>https://www.ncjrs.gov/pdffiles1/ojjdp/grants/244001.pdf</a:t>
            </a:r>
            <a:r>
              <a:rPr lang="en" sz="1000" dirty="0">
                <a:solidFill>
                  <a:srgbClr val="000000"/>
                </a:solidFill>
                <a:latin typeface="Tahoma" panose="020B0604030504040204" pitchFamily="34" charset="0"/>
                <a:ea typeface="Tahoma" panose="020B0604030504040204" pitchFamily="34" charset="0"/>
                <a:cs typeface="Tahoma" panose="020B0604030504040204" pitchFamily="34" charset="0"/>
              </a:rPr>
              <a:t> </a:t>
            </a:r>
          </a:p>
          <a:p>
            <a:pPr lvl="0">
              <a:spcBef>
                <a:spcPts val="0"/>
              </a:spcBef>
              <a:buNone/>
            </a:pPr>
            <a:endParaRPr lang="en"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Shape 76"/>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Clr>
                <a:schemeClr val="dk1"/>
              </a:buClr>
              <a:buSzPct val="45833"/>
              <a:buFont typeface="Arial"/>
              <a:buNone/>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“[Technology is] extremely important, in that they don’t even notice anymore that they’re doing it. We have issues with cell phones. And, you know, in their mind, they shouldn’t be in trouble, because it’s just natural to have that cell phone attached to your hand. It’s an extension of who we are.” (Administrator, Massachusetts</a:t>
            </a: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a:t>
            </a:r>
          </a:p>
          <a:p>
            <a:pPr lvl="0" algn="r">
              <a:lnSpc>
                <a:spcPct val="138000"/>
              </a:lnSpc>
              <a:buClr>
                <a:srgbClr val="000000"/>
              </a:buClr>
              <a:buSzPct val="45833"/>
            </a:pPr>
            <a:r>
              <a:rPr lang="en" sz="1000" dirty="0">
                <a:solidFill>
                  <a:srgbClr val="595959"/>
                </a:solidFill>
                <a:latin typeface="Tahoma" panose="020B0604030504040204" pitchFamily="34" charset="0"/>
                <a:ea typeface="Tahoma" panose="020B0604030504040204" pitchFamily="34" charset="0"/>
                <a:cs typeface="Tahoma" panose="020B0604030504040204" pitchFamily="34" charset="0"/>
              </a:rPr>
              <a:t>--- </a:t>
            </a:r>
            <a:r>
              <a:rPr lang="en" sz="1000" dirty="0">
                <a:solidFill>
                  <a:srgbClr val="000000"/>
                </a:solidFill>
                <a:latin typeface="Tahoma" panose="020B0604030504040204" pitchFamily="34" charset="0"/>
                <a:ea typeface="Tahoma" panose="020B0604030504040204" pitchFamily="34" charset="0"/>
                <a:cs typeface="Tahoma" panose="020B0604030504040204" pitchFamily="34" charset="0"/>
              </a:rPr>
              <a:t>Building a Prevention Framework to Address Teen “Sexting” Behaviors </a:t>
            </a:r>
            <a:r>
              <a:rPr lang="en" sz="1000" u="sng" dirty="0">
                <a:solidFill>
                  <a:srgbClr val="0097A7"/>
                </a:solidFill>
                <a:latin typeface="Tahoma" panose="020B0604030504040204" pitchFamily="34" charset="0"/>
                <a:ea typeface="Tahoma" panose="020B0604030504040204" pitchFamily="34" charset="0"/>
                <a:cs typeface="Tahoma" panose="020B0604030504040204" pitchFamily="34" charset="0"/>
                <a:hlinkClick r:id="rId3"/>
              </a:rPr>
              <a:t>https://www.ncjrs.gov/pdffiles1/ojjdp/grants/244001.pdf</a:t>
            </a:r>
            <a:r>
              <a:rPr lang="en" sz="1000" dirty="0">
                <a:solidFill>
                  <a:srgbClr val="000000"/>
                </a:solidFill>
                <a:latin typeface="Tahoma" panose="020B0604030504040204" pitchFamily="34" charset="0"/>
                <a:ea typeface="Tahoma" panose="020B0604030504040204" pitchFamily="34" charset="0"/>
                <a:cs typeface="Tahoma" panose="020B0604030504040204" pitchFamily="34" charset="0"/>
              </a:rPr>
              <a:t> </a:t>
            </a:r>
          </a:p>
          <a:p>
            <a:pPr lvl="0">
              <a:spcBef>
                <a:spcPts val="0"/>
              </a:spcBef>
              <a:buClr>
                <a:schemeClr val="dk1"/>
              </a:buClr>
              <a:buSzPct val="45833"/>
              <a:buFont typeface="Arial"/>
              <a:buNone/>
            </a:pPr>
            <a:endParaRPr lang="en" sz="2400" dirty="0" smtClean="0">
              <a:latin typeface="Tahoma" panose="020B0604030504040204" pitchFamily="34" charset="0"/>
              <a:ea typeface="Tahoma" panose="020B0604030504040204" pitchFamily="34" charset="0"/>
              <a:cs typeface="Tahoma" panose="020B0604030504040204" pitchFamily="34" charset="0"/>
            </a:endParaRPr>
          </a:p>
          <a:p>
            <a:pPr lvl="0">
              <a:spcBef>
                <a:spcPts val="0"/>
              </a:spcBef>
              <a:buClr>
                <a:schemeClr val="dk1"/>
              </a:buClr>
              <a:buSzPct val="61111"/>
              <a:buFont typeface="Arial"/>
              <a:buNone/>
            </a:pPr>
            <a:endParaRPr dirty="0">
              <a:latin typeface="Tahoma" panose="020B0604030504040204" pitchFamily="34" charset="0"/>
              <a:ea typeface="Tahoma" panose="020B0604030504040204" pitchFamily="34" charset="0"/>
              <a:cs typeface="Tahoma" panose="020B0604030504040204" pitchFamily="34" charset="0"/>
            </a:endParaRPr>
          </a:p>
          <a:p>
            <a:pPr lvl="0">
              <a:spcBef>
                <a:spcPts val="0"/>
              </a:spcBef>
              <a:buNone/>
            </a:pPr>
            <a:endParaRPr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Shape 81"/>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dirty="0">
                <a:latin typeface="Tahoma" panose="020B0604030504040204" pitchFamily="34" charset="0"/>
                <a:ea typeface="Tahoma" panose="020B0604030504040204" pitchFamily="34" charset="0"/>
                <a:cs typeface="Tahoma" panose="020B0604030504040204" pitchFamily="34" charset="0"/>
              </a:rPr>
              <a:t>Personal </a:t>
            </a:r>
            <a:r>
              <a:rPr lang="en" dirty="0" smtClean="0">
                <a:latin typeface="Tahoma" panose="020B0604030504040204" pitchFamily="34" charset="0"/>
                <a:ea typeface="Tahoma" panose="020B0604030504040204" pitchFamily="34" charset="0"/>
                <a:cs typeface="Tahoma" panose="020B0604030504040204" pitchFamily="34" charset="0"/>
              </a:rPr>
              <a:t>Experiences</a:t>
            </a:r>
            <a:endParaRPr lang="en" dirty="0">
              <a:latin typeface="Tahoma" panose="020B0604030504040204" pitchFamily="34" charset="0"/>
              <a:ea typeface="Tahoma" panose="020B0604030504040204" pitchFamily="34" charset="0"/>
              <a:cs typeface="Tahoma" panose="020B0604030504040204" pitchFamily="34" charset="0"/>
            </a:endParaRPr>
          </a:p>
        </p:txBody>
      </p:sp>
      <p:sp>
        <p:nvSpPr>
          <p:cNvPr id="82" name="Shape 82"/>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285750" lvl="0" indent="-285750">
              <a:spcBef>
                <a:spcPts val="0"/>
              </a:spcBef>
              <a:buFont typeface="Arial" panose="020B0604020202020204" pitchFamily="34" charset="0"/>
              <a:buChar char="•"/>
            </a:pP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How do you see teens using tech to date, flirt, or even sext?</a:t>
            </a:r>
          </a:p>
          <a:p>
            <a:pPr marL="285750" lvl="0" indent="-285750">
              <a:spcBef>
                <a:spcPts val="0"/>
              </a:spcBef>
              <a:buFont typeface="Arial" panose="020B0604020202020204" pitchFamily="34" charset="0"/>
              <a:buChar char="•"/>
            </a:pP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How do you feel about it? </a:t>
            </a:r>
          </a:p>
          <a:p>
            <a:pPr marL="285750" lvl="0" indent="-285750">
              <a:spcBef>
                <a:spcPts val="0"/>
              </a:spcBef>
              <a:buFont typeface="Arial" panose="020B0604020202020204" pitchFamily="34" charset="0"/>
              <a:buChar char="•"/>
            </a:pP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What worries you?</a:t>
            </a:r>
            <a:endParaRPr lang="en"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Clr>
                <a:schemeClr val="dk1"/>
              </a:buClr>
              <a:buSzPct val="45833"/>
              <a:buFont typeface="Arial"/>
              <a:buNone/>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A recent poll surveyed parents of children between the ages of 10 and 18 before the September 2011 school year and found that nearly half of parents listed sexting as their top concern and 49% of respondents said that their child had received an inappropriate image or message via text.</a:t>
            </a:r>
          </a:p>
          <a:p>
            <a:pPr lvl="0" algn="r">
              <a:spcAft>
                <a:spcPts val="0"/>
              </a:spcAft>
              <a:buClr>
                <a:schemeClr val="dk1"/>
              </a:buClr>
            </a:pPr>
            <a:r>
              <a:rPr lang="en-US" sz="1200" dirty="0" smtClean="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 sz="1200" dirty="0"/>
              <a:t>Rogers, K., Sexting Tops Parents’ Back to School Worries, Fox Business (August 19, 2011) </a:t>
            </a:r>
            <a:endParaRPr lang="en" sz="1200" dirty="0" smtClean="0"/>
          </a:p>
          <a:p>
            <a:pPr lvl="0" algn="r">
              <a:spcAft>
                <a:spcPts val="0"/>
              </a:spcAft>
              <a:buClr>
                <a:schemeClr val="dk1"/>
              </a:buClr>
            </a:pPr>
            <a:r>
              <a:rPr lang="en" sz="1200" u="sng" dirty="0" smtClean="0">
                <a:solidFill>
                  <a:schemeClr val="hlink"/>
                </a:solidFill>
                <a:hlinkClick r:id="rId3"/>
              </a:rPr>
              <a:t>http</a:t>
            </a:r>
            <a:r>
              <a:rPr lang="en" sz="1200" u="sng" dirty="0">
                <a:solidFill>
                  <a:schemeClr val="hlink"/>
                </a:solidFill>
                <a:hlinkClick r:id="rId3"/>
              </a:rPr>
              <a:t>://www.fox-business.com/personal-finance/2011/08/18/sexting-tops-parents-back-to-school-worries</a:t>
            </a:r>
            <a:r>
              <a:rPr lang="en" sz="1200" dirty="0"/>
              <a:t> </a:t>
            </a:r>
          </a:p>
          <a:p>
            <a:pPr lvl="0">
              <a:spcBef>
                <a:spcPts val="0"/>
              </a:spcBef>
              <a:spcAft>
                <a:spcPts val="0"/>
              </a:spcAft>
              <a:buClr>
                <a:schemeClr val="dk1"/>
              </a:buClr>
              <a:buSzPct val="61111"/>
              <a:buFont typeface="Arial"/>
              <a:buNone/>
            </a:pPr>
            <a:endParaRPr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lvl="0">
              <a:spcBef>
                <a:spcPts val="0"/>
              </a:spcBef>
              <a:spcAft>
                <a:spcPts val="0"/>
              </a:spcAft>
              <a:buNone/>
            </a:pPr>
            <a:endParaRPr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Shape 92"/>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dirty="0">
                <a:latin typeface="Tahoma" panose="020B0604030504040204" pitchFamily="34" charset="0"/>
                <a:ea typeface="Tahoma" panose="020B0604030504040204" pitchFamily="34" charset="0"/>
                <a:cs typeface="Tahoma" panose="020B0604030504040204" pitchFamily="34" charset="0"/>
              </a:rPr>
              <a:t>What is Sexting?</a:t>
            </a:r>
          </a:p>
        </p:txBody>
      </p:sp>
      <p:sp>
        <p:nvSpPr>
          <p:cNvPr id="93" name="Shape 93"/>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Images, </a:t>
            </a: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videos, </a:t>
            </a: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or text messages with explicit </a:t>
            </a: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content that are </a:t>
            </a: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sent by message, </a:t>
            </a: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app, </a:t>
            </a: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or social media </a:t>
            </a: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on a </a:t>
            </a: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phone or computer</a:t>
            </a: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a:t>
            </a:r>
          </a:p>
          <a:p>
            <a:pPr lvl="0">
              <a:spcBef>
                <a:spcPts val="0"/>
              </a:spcBef>
              <a:buNone/>
            </a:pP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It can include… </a:t>
            </a:r>
            <a:endParaRPr lang="en"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457200" lvl="0" indent="-317500">
              <a:lnSpc>
                <a:spcPct val="100000"/>
              </a:lnSpc>
              <a:spcAft>
                <a:spcPts val="0"/>
              </a:spcAft>
              <a:buClr>
                <a:schemeClr val="dk1"/>
              </a:buClr>
              <a:buSzPct val="127272"/>
              <a:buFont typeface="Arial" panose="020B0604020202020204" pitchFamily="34" charset="0"/>
              <a:buChar char="•"/>
            </a:pPr>
            <a:r>
              <a:rPr lang="en" sz="1600" dirty="0">
                <a:solidFill>
                  <a:schemeClr val="dk1"/>
                </a:solidFill>
                <a:latin typeface="Tahoma" panose="020B0604030504040204" pitchFamily="34" charset="0"/>
                <a:ea typeface="Tahoma" panose="020B0604030504040204" pitchFamily="34" charset="0"/>
                <a:cs typeface="Tahoma" panose="020B0604030504040204" pitchFamily="34" charset="0"/>
              </a:rPr>
              <a:t>Activities such as sending, receiving, forwarding, requesting, coercing</a:t>
            </a:r>
          </a:p>
          <a:p>
            <a:pPr marL="457200" lvl="0" indent="-317500">
              <a:lnSpc>
                <a:spcPct val="100000"/>
              </a:lnSpc>
              <a:spcAft>
                <a:spcPts val="0"/>
              </a:spcAft>
              <a:buClr>
                <a:schemeClr val="dk1"/>
              </a:buClr>
              <a:buSzPct val="127272"/>
              <a:buFont typeface="Arial" panose="020B0604020202020204" pitchFamily="34" charset="0"/>
              <a:buChar char="•"/>
            </a:pPr>
            <a:r>
              <a:rPr lang="en" sz="1600" dirty="0">
                <a:solidFill>
                  <a:schemeClr val="dk1"/>
                </a:solidFill>
                <a:latin typeface="Tahoma" panose="020B0604030504040204" pitchFamily="34" charset="0"/>
                <a:ea typeface="Tahoma" panose="020B0604030504040204" pitchFamily="34" charset="0"/>
                <a:cs typeface="Tahoma" panose="020B0604030504040204" pitchFamily="34" charset="0"/>
              </a:rPr>
              <a:t>Format such as images, videos or explicit text</a:t>
            </a:r>
          </a:p>
          <a:p>
            <a:pPr marL="457200" lvl="0" indent="-317500">
              <a:lnSpc>
                <a:spcPct val="100000"/>
              </a:lnSpc>
              <a:spcAft>
                <a:spcPts val="0"/>
              </a:spcAft>
              <a:buClr>
                <a:schemeClr val="dk1"/>
              </a:buClr>
              <a:buSzPct val="127272"/>
              <a:buFont typeface="Arial" panose="020B0604020202020204" pitchFamily="34" charset="0"/>
              <a:buChar char="•"/>
            </a:pPr>
            <a:r>
              <a:rPr lang="en" sz="1600" dirty="0">
                <a:solidFill>
                  <a:schemeClr val="dk1"/>
                </a:solidFill>
                <a:latin typeface="Tahoma" panose="020B0604030504040204" pitchFamily="34" charset="0"/>
                <a:ea typeface="Tahoma" panose="020B0604030504040204" pitchFamily="34" charset="0"/>
                <a:cs typeface="Tahoma" panose="020B0604030504040204" pitchFamily="34" charset="0"/>
              </a:rPr>
              <a:t>Content such as suggestive, nudity, threats, violence</a:t>
            </a:r>
          </a:p>
          <a:p>
            <a:pPr marL="457200" lvl="0" indent="-317500">
              <a:lnSpc>
                <a:spcPct val="100000"/>
              </a:lnSpc>
              <a:spcAft>
                <a:spcPts val="0"/>
              </a:spcAft>
              <a:buClr>
                <a:schemeClr val="dk1"/>
              </a:buClr>
              <a:buSzPct val="127272"/>
              <a:buFont typeface="Arial" panose="020B0604020202020204" pitchFamily="34" charset="0"/>
              <a:buChar char="•"/>
            </a:pPr>
            <a:r>
              <a:rPr lang="en" sz="1600" dirty="0">
                <a:solidFill>
                  <a:schemeClr val="dk1"/>
                </a:solidFill>
                <a:latin typeface="Tahoma" panose="020B0604030504040204" pitchFamily="34" charset="0"/>
                <a:ea typeface="Tahoma" panose="020B0604030504040204" pitchFamily="34" charset="0"/>
                <a:cs typeface="Tahoma" panose="020B0604030504040204" pitchFamily="34" charset="0"/>
              </a:rPr>
              <a:t>Settings such as home or school or purely online; messaging, social media or apps</a:t>
            </a:r>
          </a:p>
          <a:p>
            <a:pPr marL="457200" lvl="0" indent="-317500">
              <a:lnSpc>
                <a:spcPct val="100000"/>
              </a:lnSpc>
              <a:spcAft>
                <a:spcPts val="0"/>
              </a:spcAft>
              <a:buClr>
                <a:schemeClr val="dk1"/>
              </a:buClr>
              <a:buSzPct val="127272"/>
              <a:buFont typeface="Arial" panose="020B0604020202020204" pitchFamily="34" charset="0"/>
              <a:buChar char="•"/>
            </a:pPr>
            <a:r>
              <a:rPr lang="en" sz="1600" dirty="0">
                <a:solidFill>
                  <a:schemeClr val="dk1"/>
                </a:solidFill>
                <a:latin typeface="Tahoma" panose="020B0604030504040204" pitchFamily="34" charset="0"/>
                <a:ea typeface="Tahoma" panose="020B0604030504040204" pitchFamily="34" charset="0"/>
                <a:cs typeface="Tahoma" panose="020B0604030504040204" pitchFamily="34" charset="0"/>
              </a:rPr>
              <a:t>Situations such as flirting, dating, abusive, bullying, larger groups, etc.</a:t>
            </a:r>
          </a:p>
          <a:p>
            <a:pPr lvl="0">
              <a:spcBef>
                <a:spcPts val="0"/>
              </a:spcBef>
              <a:buClr>
                <a:schemeClr val="dk1"/>
              </a:buClr>
              <a:buSzPct val="61111"/>
              <a:buFont typeface="Arial"/>
              <a:buNone/>
            </a:pPr>
            <a:endParaRPr dirty="0"/>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Clr>
                <a:schemeClr val="dk1"/>
              </a:buClr>
              <a:buSzPct val="45833"/>
              <a:buFont typeface="Arial"/>
              <a:buNone/>
            </a:pP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“I think for me the </a:t>
            </a:r>
            <a:r>
              <a:rPr lang="en" b="1" dirty="0">
                <a:solidFill>
                  <a:schemeClr val="tx1"/>
                </a:solidFill>
                <a:latin typeface="Tahoma" panose="020B0604030504040204" pitchFamily="34" charset="0"/>
                <a:ea typeface="Tahoma" panose="020B0604030504040204" pitchFamily="34" charset="0"/>
                <a:cs typeface="Tahoma" panose="020B0604030504040204" pitchFamily="34" charset="0"/>
              </a:rPr>
              <a:t>obvious examples </a:t>
            </a: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are easy to find. You know, </a:t>
            </a:r>
            <a:r>
              <a:rPr lang="en" b="1" dirty="0">
                <a:solidFill>
                  <a:schemeClr val="tx1"/>
                </a:solidFill>
                <a:latin typeface="Tahoma" panose="020B0604030504040204" pitchFamily="34" charset="0"/>
                <a:ea typeface="Tahoma" panose="020B0604030504040204" pitchFamily="34" charset="0"/>
                <a:cs typeface="Tahoma" panose="020B0604030504040204" pitchFamily="34" charset="0"/>
              </a:rPr>
              <a:t>the pictures</a:t>
            </a: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 Where I fall down a little bit is appropriate versus inappropriate, you know, exactly what is that definition? Does it go down to certain words? I mean does that cover flirting and </a:t>
            </a:r>
            <a:r>
              <a:rPr lang="en" b="1" dirty="0">
                <a:solidFill>
                  <a:schemeClr val="tx1"/>
                </a:solidFill>
                <a:latin typeface="Tahoma" panose="020B0604030504040204" pitchFamily="34" charset="0"/>
                <a:ea typeface="Tahoma" panose="020B0604030504040204" pitchFamily="34" charset="0"/>
                <a:cs typeface="Tahoma" panose="020B0604030504040204" pitchFamily="34" charset="0"/>
              </a:rPr>
              <a:t>what is over the line with flirting</a:t>
            </a:r>
            <a:r>
              <a:rPr lang="en" dirty="0">
                <a:solidFill>
                  <a:schemeClr val="tx1"/>
                </a:solidFill>
                <a:latin typeface="Tahoma" panose="020B0604030504040204" pitchFamily="34" charset="0"/>
                <a:ea typeface="Tahoma" panose="020B0604030504040204" pitchFamily="34" charset="0"/>
                <a:cs typeface="Tahoma" panose="020B0604030504040204" pitchFamily="34" charset="0"/>
              </a:rPr>
              <a:t>?” (Mental health Professional, Ohio</a:t>
            </a:r>
            <a:r>
              <a:rPr lang="en" dirty="0" smtClean="0">
                <a:solidFill>
                  <a:schemeClr val="tx1"/>
                </a:solidFill>
                <a:latin typeface="Tahoma" panose="020B0604030504040204" pitchFamily="34" charset="0"/>
                <a:ea typeface="Tahoma" panose="020B0604030504040204" pitchFamily="34" charset="0"/>
                <a:cs typeface="Tahoma" panose="020B0604030504040204" pitchFamily="34" charset="0"/>
              </a:rPr>
              <a:t>)</a:t>
            </a:r>
          </a:p>
          <a:p>
            <a:pPr algn="r">
              <a:buClr>
                <a:schemeClr val="dk1"/>
              </a:buClr>
              <a:buSzPct val="45833"/>
            </a:pPr>
            <a:r>
              <a:rPr lang="en" sz="1200" dirty="0" smtClean="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 sz="1200" dirty="0">
                <a:solidFill>
                  <a:schemeClr val="dk1"/>
                </a:solidFill>
                <a:latin typeface="Tahoma" panose="020B0604030504040204" pitchFamily="34" charset="0"/>
                <a:ea typeface="Tahoma" panose="020B0604030504040204" pitchFamily="34" charset="0"/>
                <a:cs typeface="Tahoma" panose="020B0604030504040204" pitchFamily="34" charset="0"/>
              </a:rPr>
              <a:t>Building a Prevention Framework to Address Teen “Sexting” Behaviors </a:t>
            </a:r>
            <a:r>
              <a:rPr lang="en" sz="1200" u="sng" dirty="0">
                <a:solidFill>
                  <a:schemeClr val="accent5"/>
                </a:solidFill>
                <a:latin typeface="Tahoma" panose="020B0604030504040204" pitchFamily="34" charset="0"/>
                <a:ea typeface="Tahoma" panose="020B0604030504040204" pitchFamily="34" charset="0"/>
                <a:cs typeface="Tahoma" panose="020B0604030504040204" pitchFamily="34" charset="0"/>
                <a:hlinkClick r:id="rId3"/>
              </a:rPr>
              <a:t>https://www.ncjrs.gov/pdffiles1/ojjdp/grants/244001.pdf</a:t>
            </a:r>
            <a:r>
              <a:rPr lang="en" sz="1200" dirty="0">
                <a:solidFill>
                  <a:schemeClr val="dk1"/>
                </a:solidFill>
                <a:latin typeface="Tahoma" panose="020B0604030504040204" pitchFamily="34" charset="0"/>
                <a:ea typeface="Tahoma" panose="020B0604030504040204" pitchFamily="34" charset="0"/>
                <a:cs typeface="Tahoma" panose="020B0604030504040204" pitchFamily="34" charset="0"/>
              </a:rPr>
              <a:t> </a:t>
            </a:r>
          </a:p>
          <a:p>
            <a:pPr lvl="0">
              <a:spcBef>
                <a:spcPts val="0"/>
              </a:spcBef>
              <a:buClr>
                <a:schemeClr val="dk1"/>
              </a:buClr>
              <a:buSzPct val="45833"/>
              <a:buFont typeface="Arial"/>
              <a:buNone/>
            </a:pPr>
            <a:endParaRPr lang="en"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cut/>
  </p:transition>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TotalTime>
  <Words>4233</Words>
  <Application>Microsoft Office PowerPoint</Application>
  <PresentationFormat>On-screen Show (16:9)</PresentationFormat>
  <Paragraphs>306</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simple-light-2</vt:lpstr>
      <vt:lpstr> Let’s Talk About…  Teens &amp; Sexting:  What Caregivers Can Do</vt:lpstr>
      <vt:lpstr>Context</vt:lpstr>
      <vt:lpstr>PowerPoint Presentation</vt:lpstr>
      <vt:lpstr>PowerPoint Presentation</vt:lpstr>
      <vt:lpstr>PowerPoint Presentation</vt:lpstr>
      <vt:lpstr>Personal Experiences</vt:lpstr>
      <vt:lpstr>PowerPoint Presentation</vt:lpstr>
      <vt:lpstr>What is Sexting?</vt:lpstr>
      <vt:lpstr>PowerPoint Presentation</vt:lpstr>
      <vt:lpstr>How Common is Sexting? </vt:lpstr>
      <vt:lpstr>Teen Attitudes About Sexting</vt:lpstr>
      <vt:lpstr>PowerPoint Presentation</vt:lpstr>
      <vt:lpstr>What Can Go Wrong?</vt:lpstr>
      <vt:lpstr>PowerPoint Presentation</vt:lpstr>
      <vt:lpstr>So What Should We Do?</vt:lpstr>
      <vt:lpstr> Why Not Zero Tolerance?</vt:lpstr>
      <vt:lpstr>PowerPoint Presentation</vt:lpstr>
      <vt:lpstr>PowerPoint Presentation</vt:lpstr>
      <vt:lpstr>PowerPoint Presentation</vt:lpstr>
      <vt:lpstr>PowerPoint Presentation</vt:lpstr>
      <vt:lpstr>Start a Conversation</vt:lpstr>
      <vt:lpstr>Conversation Starters</vt:lpstr>
      <vt:lpstr>Talking About Sexting</vt:lpstr>
      <vt:lpstr>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Sexting</dc:title>
  <cp:lastModifiedBy>Michelle Dixon-Wall</cp:lastModifiedBy>
  <cp:revision>30</cp:revision>
  <dcterms:modified xsi:type="dcterms:W3CDTF">2016-06-24T21:38:39Z</dcterms:modified>
</cp:coreProperties>
</file>