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2"/>
  </p:notesMasterIdLst>
  <p:sldIdLst>
    <p:sldId id="256" r:id="rId2"/>
    <p:sldId id="271" r:id="rId3"/>
    <p:sldId id="272" r:id="rId4"/>
    <p:sldId id="257" r:id="rId5"/>
    <p:sldId id="273" r:id="rId6"/>
    <p:sldId id="258" r:id="rId7"/>
    <p:sldId id="274" r:id="rId8"/>
    <p:sldId id="259" r:id="rId9"/>
    <p:sldId id="260" r:id="rId10"/>
    <p:sldId id="262" r:id="rId11"/>
    <p:sldId id="261" r:id="rId12"/>
    <p:sldId id="275" r:id="rId13"/>
    <p:sldId id="263" r:id="rId14"/>
    <p:sldId id="264" r:id="rId15"/>
    <p:sldId id="265" r:id="rId16"/>
    <p:sldId id="266" r:id="rId17"/>
    <p:sldId id="267" r:id="rId18"/>
    <p:sldId id="268" r:id="rId19"/>
    <p:sldId id="269" r:id="rId20"/>
    <p:sldId id="270"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015" autoAdjust="0"/>
  </p:normalViewPr>
  <p:slideViewPr>
    <p:cSldViewPr>
      <p:cViewPr>
        <p:scale>
          <a:sx n="70" d="100"/>
          <a:sy n="70" d="100"/>
        </p:scale>
        <p:origin x="-2778" y="-99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030109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www.pewinternet.org/2009/12/15/teens-and-sexting/" TargetMode="External"/><Relationship Id="rId3" Type="http://schemas.openxmlformats.org/officeDocument/2006/relationships/hyperlink" Target="https://www.ncjrs.gov/pdffiles1/ojjdp/grants/244001.pdf" TargetMode="External"/><Relationship Id="rId7" Type="http://schemas.openxmlformats.org/officeDocument/2006/relationships/hyperlink" Target="http://www.pewinternet.org/online-romance/" TargetMode="External"/><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hyperlink" Target="http://www.cox.com/wcm/en/aboutus/datasheet/takecharge/2009-teen-survey.pdf" TargetMode="External"/><Relationship Id="rId11" Type="http://schemas.openxmlformats.org/officeDocument/2006/relationships/hyperlink" Target="https://thenationalcampaign.org/sites/default/files/resource-primary-download/sex_and_tech_summary.pdf" TargetMode="External"/><Relationship Id="rId5" Type="http://schemas.openxmlformats.org/officeDocument/2006/relationships/hyperlink" Target="http://www.athinline.org/pdfs/MTV-AP_2011_Research_Study-Exec_Summary.pdf" TargetMode="External"/><Relationship Id="rId10" Type="http://schemas.openxmlformats.org/officeDocument/2006/relationships/hyperlink" Target="http://www.urban.org/research/publication/technology-teen-dating-violence-and-abuse-and-bullying" TargetMode="External"/><Relationship Id="rId4" Type="http://schemas.openxmlformats.org/officeDocument/2006/relationships/hyperlink" Target="https://www.commonsensemedia.org/educators/scope-and-sequence" TargetMode="External"/><Relationship Id="rId9" Type="http://schemas.openxmlformats.org/officeDocument/2006/relationships/hyperlink" Target="http://www.pewinternet.org/2012/11/30/part-v-cell-phone-usage/"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thenationalcampaign.org/sites/default/files/resource-primary-download/sex_and_tech_summary.pdf"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www.athinline.org/take-control#defend-your-digital-domain"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mediasmarts.ca/tipsheet/talking-your-kids-about-sexting-%E2%80%94-tip-sheet" TargetMode="External"/><Relationship Id="rId2" Type="http://schemas.openxmlformats.org/officeDocument/2006/relationships/slide" Target="../slides/slide20.xml"/><Relationship Id="rId1" Type="http://schemas.openxmlformats.org/officeDocument/2006/relationships/notesMaster" Target="../notesMasters/notesMaster1.xml"/><Relationship Id="rId4" Type="http://schemas.openxmlformats.org/officeDocument/2006/relationships/hyperlink" Target="https://www.commonsensemedia.org/sites/default/files/uploads/landing_pages/sexting_handbook_ce_1020_1_.pdf"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pewinternet.org/online-romance"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ncjrs.gov/pdffiles1/ojjdp/grants/244001.pdf"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thenationalcampaign.org/sites/default/files/resource-primary-download/sex_and_tech_summary.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a:t>If these slides are part of a longer presentation, then you can turn this slide off, or use it just to start this section.</a:t>
            </a:r>
          </a:p>
          <a:p>
            <a:pPr lvl="0">
              <a:spcBef>
                <a:spcPts val="0"/>
              </a:spcBef>
              <a:buNone/>
            </a:pPr>
            <a:endParaRPr dirty="0"/>
          </a:p>
          <a:p>
            <a:pPr lvl="0">
              <a:spcBef>
                <a:spcPts val="0"/>
              </a:spcBef>
              <a:buNone/>
            </a:pPr>
            <a:r>
              <a:rPr lang="en" b="1" u="sng" dirty="0"/>
              <a:t>Trainer Notes for this </a:t>
            </a:r>
            <a:r>
              <a:rPr lang="en" b="1" u="sng" dirty="0" smtClean="0"/>
              <a:t>presentation:</a:t>
            </a:r>
          </a:p>
          <a:p>
            <a:pPr marL="171450" lvl="0" indent="-171450">
              <a:spcBef>
                <a:spcPts val="0"/>
              </a:spcBef>
              <a:buFont typeface="Arial" panose="020B0604020202020204" pitchFamily="34" charset="0"/>
              <a:buChar char="•"/>
            </a:pPr>
            <a:r>
              <a:rPr lang="en" dirty="0" smtClean="0"/>
              <a:t>These </a:t>
            </a:r>
            <a:r>
              <a:rPr lang="en" dirty="0"/>
              <a:t>slides have minimal formatting so that you can drop them into an existing presentation or </a:t>
            </a:r>
            <a:r>
              <a:rPr lang="en" dirty="0" smtClean="0"/>
              <a:t>format to match</a:t>
            </a:r>
            <a:r>
              <a:rPr lang="en" baseline="0" dirty="0" smtClean="0"/>
              <a:t> other presentations your agency has developed.</a:t>
            </a:r>
          </a:p>
          <a:p>
            <a:pPr marL="171450" lvl="0" indent="-171450">
              <a:spcBef>
                <a:spcPts val="0"/>
              </a:spcBef>
              <a:buFont typeface="Arial" panose="020B0604020202020204" pitchFamily="34" charset="0"/>
              <a:buChar char="•"/>
            </a:pPr>
            <a:r>
              <a:rPr lang="en" dirty="0" smtClean="0">
                <a:solidFill>
                  <a:schemeClr val="dk1"/>
                </a:solidFill>
              </a:rPr>
              <a:t>There </a:t>
            </a:r>
            <a:r>
              <a:rPr lang="en" dirty="0">
                <a:solidFill>
                  <a:schemeClr val="dk1"/>
                </a:solidFill>
              </a:rPr>
              <a:t>are trainer notes for every </a:t>
            </a:r>
            <a:r>
              <a:rPr lang="en" dirty="0" smtClean="0">
                <a:solidFill>
                  <a:schemeClr val="dk1"/>
                </a:solidFill>
              </a:rPr>
              <a:t>slide.</a:t>
            </a:r>
          </a:p>
          <a:p>
            <a:pPr marL="628650" lvl="1" indent="-171450">
              <a:spcBef>
                <a:spcPts val="0"/>
              </a:spcBef>
              <a:buFont typeface="Arial" panose="020B0604020202020204" pitchFamily="34" charset="0"/>
              <a:buChar char="•"/>
            </a:pPr>
            <a:r>
              <a:rPr lang="en" dirty="0" smtClean="0">
                <a:solidFill>
                  <a:schemeClr val="dk1"/>
                </a:solidFill>
              </a:rPr>
              <a:t>If </a:t>
            </a:r>
            <a:r>
              <a:rPr lang="en" dirty="0">
                <a:solidFill>
                  <a:schemeClr val="dk1"/>
                </a:solidFill>
              </a:rPr>
              <a:t>this is a new topic or you are a new trainer, read through everything before hand. Display the notes while you talk. </a:t>
            </a:r>
            <a:endParaRPr lang="en" dirty="0" smtClean="0">
              <a:solidFill>
                <a:schemeClr val="dk1"/>
              </a:solidFill>
            </a:endParaRPr>
          </a:p>
          <a:p>
            <a:pPr marL="171450" lvl="0" indent="-171450">
              <a:spcBef>
                <a:spcPts val="0"/>
              </a:spcBef>
              <a:buFont typeface="Arial" panose="020B0604020202020204" pitchFamily="34" charset="0"/>
              <a:buChar char="•"/>
            </a:pPr>
            <a:r>
              <a:rPr lang="en" dirty="0" smtClean="0">
                <a:solidFill>
                  <a:schemeClr val="dk1"/>
                </a:solidFill>
              </a:rPr>
              <a:t>Take time </a:t>
            </a:r>
            <a:r>
              <a:rPr lang="en" dirty="0">
                <a:solidFill>
                  <a:schemeClr val="dk1"/>
                </a:solidFill>
              </a:rPr>
              <a:t>to read the background </a:t>
            </a:r>
            <a:r>
              <a:rPr lang="en" dirty="0" smtClean="0">
                <a:solidFill>
                  <a:schemeClr val="dk1"/>
                </a:solidFill>
              </a:rPr>
              <a:t>resources</a:t>
            </a:r>
            <a:r>
              <a:rPr lang="en" baseline="0" dirty="0" smtClean="0">
                <a:solidFill>
                  <a:schemeClr val="dk1"/>
                </a:solidFill>
              </a:rPr>
              <a:t> &amp;</a:t>
            </a:r>
            <a:r>
              <a:rPr lang="en" dirty="0" smtClean="0">
                <a:solidFill>
                  <a:schemeClr val="dk1"/>
                </a:solidFill>
              </a:rPr>
              <a:t> </a:t>
            </a:r>
            <a:r>
              <a:rPr lang="en" dirty="0">
                <a:solidFill>
                  <a:schemeClr val="dk1"/>
                </a:solidFill>
              </a:rPr>
              <a:t>visit the websites we suggest for </a:t>
            </a:r>
            <a:r>
              <a:rPr lang="en" dirty="0" smtClean="0">
                <a:solidFill>
                  <a:schemeClr val="dk1"/>
                </a:solidFill>
              </a:rPr>
              <a:t>teens.</a:t>
            </a:r>
          </a:p>
          <a:p>
            <a:pPr marL="171450" lvl="0" indent="-171450">
              <a:spcBef>
                <a:spcPts val="0"/>
              </a:spcBef>
              <a:buFont typeface="Arial" panose="020B0604020202020204" pitchFamily="34" charset="0"/>
              <a:buChar char="•"/>
            </a:pPr>
            <a:r>
              <a:rPr lang="en" dirty="0" smtClean="0"/>
              <a:t>Feel </a:t>
            </a:r>
            <a:r>
              <a:rPr lang="en" dirty="0"/>
              <a:t>free to adapt the language to your audience. </a:t>
            </a:r>
            <a:endParaRPr lang="en" dirty="0" smtClean="0"/>
          </a:p>
          <a:p>
            <a:pPr marL="628650" lvl="1" indent="-171450">
              <a:spcBef>
                <a:spcPts val="0"/>
              </a:spcBef>
              <a:buFont typeface="Arial" panose="020B0604020202020204" pitchFamily="34" charset="0"/>
              <a:buChar char="•"/>
            </a:pPr>
            <a:r>
              <a:rPr lang="en" dirty="0" smtClean="0"/>
              <a:t>The </a:t>
            </a:r>
            <a:r>
              <a:rPr lang="en" dirty="0"/>
              <a:t>slides were informed by national studies that included focus groups of teens, as well as suggested additional resources geared towards teens. </a:t>
            </a:r>
            <a:endParaRPr lang="en" dirty="0" smtClean="0"/>
          </a:p>
          <a:p>
            <a:pPr marL="628650" lvl="1" indent="-171450">
              <a:spcBef>
                <a:spcPts val="0"/>
              </a:spcBef>
              <a:buFont typeface="Arial" panose="020B0604020202020204" pitchFamily="34" charset="0"/>
              <a:buChar char="•"/>
            </a:pPr>
            <a:r>
              <a:rPr lang="en" dirty="0" smtClean="0"/>
              <a:t>However</a:t>
            </a:r>
            <a:r>
              <a:rPr lang="en" dirty="0"/>
              <a:t>, depending on the </a:t>
            </a:r>
            <a:r>
              <a:rPr lang="en" dirty="0" smtClean="0"/>
              <a:t>age </a:t>
            </a:r>
            <a:r>
              <a:rPr lang="en" dirty="0"/>
              <a:t>and community you’re working with, you might know already that some words should be different. Please feel free to change them in the slides ahead of time, or just use the more tailored words in your verbal </a:t>
            </a:r>
            <a:r>
              <a:rPr lang="en" dirty="0" smtClean="0"/>
              <a:t>presentation.</a:t>
            </a:r>
          </a:p>
          <a:p>
            <a:pPr marL="171450" lvl="0" indent="-171450">
              <a:spcBef>
                <a:spcPts val="0"/>
              </a:spcBef>
              <a:buFont typeface="Arial" panose="020B0604020202020204" pitchFamily="34" charset="0"/>
              <a:buChar char="•"/>
            </a:pPr>
            <a:r>
              <a:rPr lang="en" dirty="0" smtClean="0">
                <a:solidFill>
                  <a:schemeClr val="dk1"/>
                </a:solidFill>
              </a:rPr>
              <a:t>These </a:t>
            </a:r>
            <a:r>
              <a:rPr lang="en" dirty="0">
                <a:solidFill>
                  <a:schemeClr val="dk1"/>
                </a:solidFill>
              </a:rPr>
              <a:t>slides and resources come from a different perspective than most sexting presentations, so they are designed </a:t>
            </a:r>
            <a:r>
              <a:rPr lang="en" dirty="0" smtClean="0">
                <a:solidFill>
                  <a:schemeClr val="dk1"/>
                </a:solidFill>
              </a:rPr>
              <a:t>to:</a:t>
            </a:r>
          </a:p>
          <a:p>
            <a:pPr marL="628650" lvl="1" indent="-171450">
              <a:spcBef>
                <a:spcPts val="0"/>
              </a:spcBef>
              <a:buFont typeface="Arial" panose="020B0604020202020204" pitchFamily="34" charset="0"/>
              <a:buChar char="•"/>
            </a:pPr>
            <a:r>
              <a:rPr lang="en" dirty="0" smtClean="0">
                <a:solidFill>
                  <a:schemeClr val="dk1"/>
                </a:solidFill>
              </a:rPr>
              <a:t>Not </a:t>
            </a:r>
            <a:r>
              <a:rPr lang="en" dirty="0">
                <a:solidFill>
                  <a:schemeClr val="dk1"/>
                </a:solidFill>
              </a:rPr>
              <a:t>be about scare tactics or delivering the message: “Just Don’t Do It.” </a:t>
            </a:r>
            <a:r>
              <a:rPr lang="en" dirty="0" smtClean="0">
                <a:solidFill>
                  <a:schemeClr val="dk1"/>
                </a:solidFill>
              </a:rPr>
              <a:t>This message won’t resonate with young</a:t>
            </a:r>
            <a:r>
              <a:rPr lang="en" baseline="0" dirty="0" smtClean="0">
                <a:solidFill>
                  <a:schemeClr val="dk1"/>
                </a:solidFill>
              </a:rPr>
              <a:t> people and has been proven ineffective in other related social health issues. </a:t>
            </a:r>
            <a:endParaRPr lang="en" dirty="0" smtClean="0">
              <a:solidFill>
                <a:schemeClr val="dk1"/>
              </a:solidFill>
            </a:endParaRPr>
          </a:p>
          <a:p>
            <a:pPr marL="628650" lvl="1" indent="-171450">
              <a:spcBef>
                <a:spcPts val="0"/>
              </a:spcBef>
              <a:buFont typeface="Arial" panose="020B0604020202020204" pitchFamily="34" charset="0"/>
              <a:buChar char="•"/>
            </a:pPr>
            <a:r>
              <a:rPr lang="en" dirty="0" smtClean="0">
                <a:solidFill>
                  <a:schemeClr val="dk1"/>
                </a:solidFill>
              </a:rPr>
              <a:t>To </a:t>
            </a:r>
            <a:r>
              <a:rPr lang="en" dirty="0">
                <a:solidFill>
                  <a:schemeClr val="dk1"/>
                </a:solidFill>
              </a:rPr>
              <a:t>help teens think through sexting in the larger context of healthy </a:t>
            </a:r>
            <a:r>
              <a:rPr lang="en" dirty="0" smtClean="0">
                <a:solidFill>
                  <a:schemeClr val="dk1"/>
                </a:solidFill>
              </a:rPr>
              <a:t>relationships.</a:t>
            </a:r>
          </a:p>
          <a:p>
            <a:pPr marL="628650" lvl="1" indent="-171450">
              <a:spcBef>
                <a:spcPts val="0"/>
              </a:spcBef>
              <a:buFont typeface="Arial" panose="020B0604020202020204" pitchFamily="34" charset="0"/>
              <a:buChar char="•"/>
            </a:pPr>
            <a:r>
              <a:rPr lang="en" dirty="0" smtClean="0">
                <a:solidFill>
                  <a:schemeClr val="dk1"/>
                </a:solidFill>
              </a:rPr>
              <a:t>To </a:t>
            </a:r>
            <a:r>
              <a:rPr lang="en" dirty="0">
                <a:solidFill>
                  <a:schemeClr val="dk1"/>
                </a:solidFill>
              </a:rPr>
              <a:t>help teens be better equipped to make </a:t>
            </a:r>
            <a:r>
              <a:rPr lang="en" dirty="0" smtClean="0">
                <a:solidFill>
                  <a:schemeClr val="dk1"/>
                </a:solidFill>
              </a:rPr>
              <a:t>choices</a:t>
            </a:r>
          </a:p>
          <a:p>
            <a:pPr marL="628650" lvl="1" indent="-171450">
              <a:spcBef>
                <a:spcPts val="0"/>
              </a:spcBef>
              <a:buFont typeface="Arial" panose="020B0604020202020204" pitchFamily="34" charset="0"/>
              <a:buChar char="•"/>
            </a:pPr>
            <a:r>
              <a:rPr lang="en" dirty="0" smtClean="0">
                <a:solidFill>
                  <a:schemeClr val="dk1"/>
                </a:solidFill>
              </a:rPr>
              <a:t>To </a:t>
            </a:r>
            <a:r>
              <a:rPr lang="en" dirty="0">
                <a:solidFill>
                  <a:schemeClr val="dk1"/>
                </a:solidFill>
              </a:rPr>
              <a:t>recognize what two national studies found, that half of girls feel pressured to sext, and so talk about how get help if they don’t feel like they have a choice or if it’s already </a:t>
            </a:r>
            <a:r>
              <a:rPr lang="en" dirty="0" smtClean="0">
                <a:solidFill>
                  <a:schemeClr val="dk1"/>
                </a:solidFill>
              </a:rPr>
              <a:t>happened to them.</a:t>
            </a:r>
            <a:r>
              <a:rPr lang="en" baseline="0" dirty="0" smtClean="0">
                <a:solidFill>
                  <a:schemeClr val="dk1"/>
                </a:solidFill>
              </a:rPr>
              <a:t> </a:t>
            </a:r>
          </a:p>
          <a:p>
            <a:pPr marL="628650" lvl="1" indent="-171450">
              <a:spcBef>
                <a:spcPts val="0"/>
              </a:spcBef>
              <a:buFont typeface="Arial" panose="020B0604020202020204" pitchFamily="34" charset="0"/>
              <a:buChar char="•"/>
            </a:pPr>
            <a:r>
              <a:rPr lang="en" dirty="0" smtClean="0">
                <a:solidFill>
                  <a:schemeClr val="dk1"/>
                </a:solidFill>
              </a:rPr>
              <a:t>To </a:t>
            </a:r>
            <a:r>
              <a:rPr lang="en" dirty="0">
                <a:solidFill>
                  <a:schemeClr val="dk1"/>
                </a:solidFill>
              </a:rPr>
              <a:t>help teens help each other </a:t>
            </a:r>
            <a:r>
              <a:rPr lang="en" dirty="0" smtClean="0">
                <a:solidFill>
                  <a:schemeClr val="dk1"/>
                </a:solidFill>
              </a:rPr>
              <a:t>by:</a:t>
            </a:r>
          </a:p>
          <a:p>
            <a:pPr marL="1085850" lvl="2" indent="-171450">
              <a:spcBef>
                <a:spcPts val="0"/>
              </a:spcBef>
              <a:buFont typeface="Arial" panose="020B0604020202020204" pitchFamily="34" charset="0"/>
              <a:buChar char="•"/>
            </a:pPr>
            <a:r>
              <a:rPr lang="en" dirty="0" smtClean="0">
                <a:solidFill>
                  <a:schemeClr val="dk1"/>
                </a:solidFill>
              </a:rPr>
              <a:t>Not </a:t>
            </a:r>
            <a:r>
              <a:rPr lang="en" dirty="0">
                <a:solidFill>
                  <a:schemeClr val="dk1"/>
                </a:solidFill>
              </a:rPr>
              <a:t>forwarding a </a:t>
            </a:r>
            <a:r>
              <a:rPr lang="en" dirty="0" smtClean="0">
                <a:solidFill>
                  <a:schemeClr val="dk1"/>
                </a:solidFill>
              </a:rPr>
              <a:t>sext</a:t>
            </a:r>
          </a:p>
          <a:p>
            <a:pPr marL="1085850" lvl="2" indent="-171450">
              <a:spcBef>
                <a:spcPts val="0"/>
              </a:spcBef>
              <a:buFont typeface="Arial" panose="020B0604020202020204" pitchFamily="34" charset="0"/>
              <a:buChar char="•"/>
            </a:pPr>
            <a:r>
              <a:rPr lang="en" dirty="0" smtClean="0">
                <a:solidFill>
                  <a:schemeClr val="dk1"/>
                </a:solidFill>
              </a:rPr>
              <a:t>Telling </a:t>
            </a:r>
            <a:r>
              <a:rPr lang="en" dirty="0">
                <a:solidFill>
                  <a:schemeClr val="dk1"/>
                </a:solidFill>
              </a:rPr>
              <a:t>their friends it is not cool to pressure someone to </a:t>
            </a:r>
            <a:r>
              <a:rPr lang="en" dirty="0" smtClean="0">
                <a:solidFill>
                  <a:schemeClr val="dk1"/>
                </a:solidFill>
              </a:rPr>
              <a:t>sext</a:t>
            </a:r>
          </a:p>
          <a:p>
            <a:pPr marL="1085850" lvl="2" indent="-171450">
              <a:spcBef>
                <a:spcPts val="0"/>
              </a:spcBef>
              <a:buFont typeface="Arial" panose="020B0604020202020204" pitchFamily="34" charset="0"/>
              <a:buChar char="•"/>
            </a:pPr>
            <a:r>
              <a:rPr lang="en" dirty="0" smtClean="0">
                <a:solidFill>
                  <a:schemeClr val="dk1"/>
                </a:solidFill>
              </a:rPr>
              <a:t>Helping </a:t>
            </a:r>
            <a:r>
              <a:rPr lang="en" dirty="0">
                <a:solidFill>
                  <a:schemeClr val="dk1"/>
                </a:solidFill>
              </a:rPr>
              <a:t>a friend think it through if they have been asked to </a:t>
            </a:r>
            <a:r>
              <a:rPr lang="en" dirty="0" smtClean="0">
                <a:solidFill>
                  <a:schemeClr val="dk1"/>
                </a:solidFill>
              </a:rPr>
              <a:t>sext</a:t>
            </a:r>
          </a:p>
          <a:p>
            <a:pPr marL="628650" lvl="1" indent="-171450">
              <a:spcBef>
                <a:spcPts val="0"/>
              </a:spcBef>
              <a:buFont typeface="Arial" panose="020B0604020202020204" pitchFamily="34" charset="0"/>
              <a:buChar char="•"/>
            </a:pPr>
            <a:r>
              <a:rPr lang="en" dirty="0" smtClean="0">
                <a:solidFill>
                  <a:schemeClr val="dk1"/>
                </a:solidFill>
              </a:rPr>
              <a:t>Be </a:t>
            </a:r>
            <a:r>
              <a:rPr lang="en" dirty="0">
                <a:solidFill>
                  <a:schemeClr val="dk1"/>
                </a:solidFill>
              </a:rPr>
              <a:t>sure to recognize all the different identities and backgrounds of the teens you are talking to. Don’t assume that all the teens are straight or that the gender you think you see is how they identify. Use inclusive language so that kids know it is OK be LGBTQI and support their friends who are, and to not bully, etc</a:t>
            </a:r>
          </a:p>
          <a:p>
            <a:pPr lvl="0">
              <a:spcBef>
                <a:spcPts val="0"/>
              </a:spcBef>
              <a:buNone/>
            </a:pPr>
            <a:endParaRPr dirty="0"/>
          </a:p>
          <a:p>
            <a:pPr lvl="0">
              <a:lnSpc>
                <a:spcPct val="100000"/>
              </a:lnSpc>
              <a:spcBef>
                <a:spcPts val="0"/>
              </a:spcBef>
              <a:buClr>
                <a:schemeClr val="dk1"/>
              </a:buClr>
              <a:buSzPct val="100000"/>
              <a:buFont typeface="Arial"/>
              <a:buNone/>
            </a:pPr>
            <a:r>
              <a:rPr lang="en" b="1" u="sng" dirty="0">
                <a:solidFill>
                  <a:schemeClr val="dk1"/>
                </a:solidFill>
              </a:rPr>
              <a:t>Resources for </a:t>
            </a:r>
            <a:r>
              <a:rPr lang="en" b="1" u="sng" dirty="0" smtClean="0">
                <a:solidFill>
                  <a:schemeClr val="dk1"/>
                </a:solidFill>
              </a:rPr>
              <a:t>trainers</a:t>
            </a:r>
          </a:p>
          <a:p>
            <a:pPr marL="171450" lvl="0" indent="-171450">
              <a:lnSpc>
                <a:spcPct val="100000"/>
              </a:lnSpc>
              <a:spcBef>
                <a:spcPts val="0"/>
              </a:spcBef>
              <a:buClr>
                <a:schemeClr val="dk1"/>
              </a:buClr>
              <a:buSzPct val="100000"/>
              <a:buFont typeface="Arial" panose="020B0604020202020204" pitchFamily="34" charset="0"/>
              <a:buChar char="•"/>
            </a:pPr>
            <a:r>
              <a:rPr lang="en" dirty="0" smtClean="0">
                <a:solidFill>
                  <a:schemeClr val="dk1"/>
                </a:solidFill>
              </a:rPr>
              <a:t>Building </a:t>
            </a:r>
            <a:r>
              <a:rPr lang="en" dirty="0">
                <a:solidFill>
                  <a:schemeClr val="dk1"/>
                </a:solidFill>
              </a:rPr>
              <a:t>a Prevention Framework to Address Teen “Sexting” Behaviors</a:t>
            </a:r>
            <a:r>
              <a:rPr lang="en" dirty="0">
                <a:solidFill>
                  <a:schemeClr val="dk1"/>
                </a:solidFill>
                <a:hlinkClick r:id="rId3"/>
              </a:rPr>
              <a:t> </a:t>
            </a:r>
            <a:r>
              <a:rPr lang="en" u="sng" dirty="0">
                <a:solidFill>
                  <a:srgbClr val="2200CC"/>
                </a:solidFill>
                <a:hlinkClick r:id="rId3"/>
              </a:rPr>
              <a:t>https://</a:t>
            </a:r>
            <a:r>
              <a:rPr lang="en" u="sng" dirty="0" smtClean="0">
                <a:solidFill>
                  <a:srgbClr val="2200CC"/>
                </a:solidFill>
                <a:hlinkClick r:id="rId3"/>
              </a:rPr>
              <a:t>www.ncjrs.gov/pdffiles1/ojjdp/grants/244001.pdf</a:t>
            </a:r>
            <a:endParaRPr lang="en" u="sng" dirty="0">
              <a:solidFill>
                <a:srgbClr val="2200CC"/>
              </a:solidFill>
            </a:endParaRPr>
          </a:p>
          <a:p>
            <a:pPr marL="628650" lvl="1" indent="-171450">
              <a:lnSpc>
                <a:spcPct val="100000"/>
              </a:lnSpc>
              <a:spcBef>
                <a:spcPts val="0"/>
              </a:spcBef>
              <a:buClr>
                <a:schemeClr val="dk1"/>
              </a:buClr>
              <a:buSzPct val="100000"/>
              <a:buFont typeface="Arial" panose="020B0604020202020204" pitchFamily="34" charset="0"/>
              <a:buChar char="•"/>
            </a:pPr>
            <a:r>
              <a:rPr lang="en" dirty="0" smtClean="0">
                <a:solidFill>
                  <a:schemeClr val="dk1"/>
                </a:solidFill>
              </a:rPr>
              <a:t>It </a:t>
            </a:r>
            <a:r>
              <a:rPr lang="en" dirty="0">
                <a:solidFill>
                  <a:schemeClr val="dk1"/>
                </a:solidFill>
              </a:rPr>
              <a:t>is highly recommended that trainers take the time to review this resource, particularly the Findings and the Recommendations for Policy &amp; Practice. This study included focus groups of teens, parents and educators  - resulting in extensive quotes which are a rich resource for presentations and discussions - and takes a big picture approach to sexting by both defining it broadly and by placing it in a larger ecological context. It recommends more effective approaches to the issue and was funded by the federal Department of Justice, Office of Justice Programs, Office of Juvenile Justice and Delinquency </a:t>
            </a:r>
            <a:r>
              <a:rPr lang="en" dirty="0" smtClean="0">
                <a:solidFill>
                  <a:schemeClr val="dk1"/>
                </a:solidFill>
              </a:rPr>
              <a:t>Prevention.</a:t>
            </a:r>
          </a:p>
          <a:p>
            <a:pPr marL="171450" lvl="0" indent="-171450">
              <a:lnSpc>
                <a:spcPct val="100000"/>
              </a:lnSpc>
              <a:spcBef>
                <a:spcPts val="0"/>
              </a:spcBef>
              <a:buClr>
                <a:schemeClr val="dk1"/>
              </a:buClr>
              <a:buSzPct val="100000"/>
              <a:buFont typeface="Arial" panose="020B0604020202020204" pitchFamily="34" charset="0"/>
              <a:buChar char="•"/>
            </a:pPr>
            <a:r>
              <a:rPr lang="en" dirty="0" smtClean="0">
                <a:solidFill>
                  <a:schemeClr val="dk1"/>
                </a:solidFill>
              </a:rPr>
              <a:t>Common </a:t>
            </a:r>
            <a:r>
              <a:rPr lang="en" dirty="0">
                <a:solidFill>
                  <a:schemeClr val="dk1"/>
                </a:solidFill>
              </a:rPr>
              <a:t>Sense Media’s Digital Citizenship curricula</a:t>
            </a:r>
            <a:r>
              <a:rPr lang="en" dirty="0">
                <a:solidFill>
                  <a:schemeClr val="dk1"/>
                </a:solidFill>
                <a:hlinkClick r:id="rId4"/>
              </a:rPr>
              <a:t> </a:t>
            </a:r>
            <a:r>
              <a:rPr lang="en" u="sng" dirty="0">
                <a:solidFill>
                  <a:srgbClr val="2200CC"/>
                </a:solidFill>
                <a:hlinkClick r:id="rId4"/>
              </a:rPr>
              <a:t>https://</a:t>
            </a:r>
            <a:r>
              <a:rPr lang="en" u="sng" dirty="0" smtClean="0">
                <a:solidFill>
                  <a:srgbClr val="2200CC"/>
                </a:solidFill>
                <a:hlinkClick r:id="rId4"/>
              </a:rPr>
              <a:t>www.commonsensemedia.org/educators/scope-and-sequence</a:t>
            </a:r>
            <a:endParaRPr lang="en" u="sng" dirty="0">
              <a:solidFill>
                <a:srgbClr val="2200CC"/>
              </a:solidFill>
            </a:endParaRPr>
          </a:p>
          <a:p>
            <a:pPr marL="628650" lvl="1" indent="-171450">
              <a:lnSpc>
                <a:spcPct val="100000"/>
              </a:lnSpc>
              <a:spcBef>
                <a:spcPts val="0"/>
              </a:spcBef>
              <a:buClr>
                <a:schemeClr val="dk1"/>
              </a:buClr>
              <a:buSzPct val="100000"/>
              <a:buFont typeface="Arial" panose="020B0604020202020204" pitchFamily="34" charset="0"/>
              <a:buChar char="•"/>
            </a:pPr>
            <a:r>
              <a:rPr lang="en" dirty="0" smtClean="0">
                <a:solidFill>
                  <a:schemeClr val="dk1"/>
                </a:solidFill>
              </a:rPr>
              <a:t>This </a:t>
            </a:r>
            <a:r>
              <a:rPr lang="en" dirty="0">
                <a:solidFill>
                  <a:schemeClr val="dk1"/>
                </a:solidFill>
              </a:rPr>
              <a:t>resource was developed for teachers, and has age content developed for each age group and designed to be used in schools. This is a great resource to recommend to educators, and to use for your own presentations to kids, on topics including including sexting, privacy, cyberbullying, </a:t>
            </a:r>
            <a:r>
              <a:rPr lang="en" dirty="0" smtClean="0">
                <a:solidFill>
                  <a:schemeClr val="dk1"/>
                </a:solidFill>
              </a:rPr>
              <a:t>etc.</a:t>
            </a:r>
          </a:p>
          <a:p>
            <a:pPr marL="171450" lvl="0" indent="-171450">
              <a:lnSpc>
                <a:spcPct val="100000"/>
              </a:lnSpc>
              <a:spcBef>
                <a:spcPts val="0"/>
              </a:spcBef>
              <a:buClr>
                <a:schemeClr val="dk1"/>
              </a:buClr>
              <a:buSzPct val="100000"/>
              <a:buFont typeface="Arial" panose="020B0604020202020204" pitchFamily="34" charset="0"/>
              <a:buChar char="•"/>
            </a:pPr>
            <a:r>
              <a:rPr lang="en" dirty="0" smtClean="0">
                <a:solidFill>
                  <a:schemeClr val="dk1"/>
                </a:solidFill>
              </a:rPr>
              <a:t>The </a:t>
            </a:r>
            <a:r>
              <a:rPr lang="en" dirty="0">
                <a:solidFill>
                  <a:schemeClr val="dk1"/>
                </a:solidFill>
              </a:rPr>
              <a:t>Major National </a:t>
            </a:r>
            <a:r>
              <a:rPr lang="en" dirty="0" smtClean="0">
                <a:solidFill>
                  <a:schemeClr val="dk1"/>
                </a:solidFill>
              </a:rPr>
              <a:t>Studies</a:t>
            </a:r>
          </a:p>
          <a:p>
            <a:pPr marL="685800" lvl="1" indent="-228600">
              <a:lnSpc>
                <a:spcPct val="100000"/>
              </a:lnSpc>
              <a:spcBef>
                <a:spcPts val="0"/>
              </a:spcBef>
              <a:buClr>
                <a:schemeClr val="dk1"/>
              </a:buClr>
              <a:buSzPct val="100000"/>
              <a:buFont typeface="+mj-lt"/>
              <a:buAutoNum type="arabicPeriod"/>
            </a:pPr>
            <a:r>
              <a:rPr lang="en" sz="1000" dirty="0" smtClean="0">
                <a:solidFill>
                  <a:schemeClr val="dk1"/>
                </a:solidFill>
              </a:rPr>
              <a:t>Executive </a:t>
            </a:r>
            <a:r>
              <a:rPr lang="en" sz="1000" dirty="0">
                <a:solidFill>
                  <a:schemeClr val="dk1"/>
                </a:solidFill>
              </a:rPr>
              <a:t>Summary: 2011 AP-MTV Digital Abuse Study</a:t>
            </a:r>
            <a:r>
              <a:rPr lang="en" dirty="0">
                <a:solidFill>
                  <a:schemeClr val="dk1"/>
                </a:solidFill>
                <a:hlinkClick r:id="rId5"/>
              </a:rPr>
              <a:t> </a:t>
            </a:r>
            <a:r>
              <a:rPr lang="en" u="sng" dirty="0">
                <a:solidFill>
                  <a:srgbClr val="2200CC"/>
                </a:solidFill>
                <a:hlinkClick r:id="rId5"/>
              </a:rPr>
              <a:t>http://</a:t>
            </a:r>
            <a:r>
              <a:rPr lang="en" u="sng" dirty="0" smtClean="0">
                <a:solidFill>
                  <a:srgbClr val="2200CC"/>
                </a:solidFill>
                <a:hlinkClick r:id="rId5"/>
              </a:rPr>
              <a:t>www.athinline.org/pdfs/MTV-AP_2011_Research_Study-Exec_Summary.pdf</a:t>
            </a:r>
            <a:r>
              <a:rPr lang="en" u="sng" dirty="0" smtClean="0">
                <a:solidFill>
                  <a:srgbClr val="2200CC"/>
                </a:solidFill>
              </a:rPr>
              <a:t>.</a:t>
            </a:r>
            <a:r>
              <a:rPr lang="en" u="sng" baseline="0" dirty="0" smtClean="0">
                <a:solidFill>
                  <a:srgbClr val="2200CC"/>
                </a:solidFill>
              </a:rPr>
              <a:t> </a:t>
            </a:r>
            <a:r>
              <a:rPr lang="en" dirty="0" smtClean="0">
                <a:solidFill>
                  <a:schemeClr val="dk1"/>
                </a:solidFill>
              </a:rPr>
              <a:t>This </a:t>
            </a:r>
            <a:r>
              <a:rPr lang="en" dirty="0">
                <a:solidFill>
                  <a:schemeClr val="dk1"/>
                </a:solidFill>
              </a:rPr>
              <a:t>is a widely quoted “study that provides an in-depth look at bullying, abuse and discrimination in the digital age</a:t>
            </a:r>
            <a:r>
              <a:rPr lang="en" dirty="0" smtClean="0">
                <a:solidFill>
                  <a:schemeClr val="dk1"/>
                </a:solidFill>
              </a:rPr>
              <a:t>.”]</a:t>
            </a:r>
          </a:p>
          <a:p>
            <a:pPr marL="685800" lvl="1" indent="-228600">
              <a:lnSpc>
                <a:spcPct val="100000"/>
              </a:lnSpc>
              <a:spcBef>
                <a:spcPts val="0"/>
              </a:spcBef>
              <a:buClr>
                <a:schemeClr val="dk1"/>
              </a:buClr>
              <a:buSzPct val="100000"/>
              <a:buFont typeface="+mj-lt"/>
              <a:buAutoNum type="arabicPeriod"/>
            </a:pPr>
            <a:r>
              <a:rPr lang="en" dirty="0" smtClean="0">
                <a:solidFill>
                  <a:schemeClr val="dk1"/>
                </a:solidFill>
              </a:rPr>
              <a:t>Cox </a:t>
            </a:r>
            <a:r>
              <a:rPr lang="en" dirty="0">
                <a:solidFill>
                  <a:schemeClr val="dk1"/>
                </a:solidFill>
              </a:rPr>
              <a:t>Communications Teen Online &amp; Wireless Safety Survey</a:t>
            </a:r>
            <a:r>
              <a:rPr lang="en" dirty="0">
                <a:solidFill>
                  <a:schemeClr val="dk1"/>
                </a:solidFill>
                <a:hlinkClick r:id="rId6"/>
              </a:rPr>
              <a:t> </a:t>
            </a:r>
            <a:r>
              <a:rPr lang="en" u="sng" dirty="0">
                <a:solidFill>
                  <a:srgbClr val="2200CC"/>
                </a:solidFill>
                <a:hlinkClick r:id="rId6"/>
              </a:rPr>
              <a:t>http://</a:t>
            </a:r>
            <a:r>
              <a:rPr lang="en" u="sng" dirty="0" smtClean="0">
                <a:solidFill>
                  <a:srgbClr val="2200CC"/>
                </a:solidFill>
                <a:hlinkClick r:id="rId6"/>
              </a:rPr>
              <a:t>www.cox.com/wcm/en/aboutus/datasheet/takecharge/2009-teen-survey.pdf</a:t>
            </a:r>
            <a:r>
              <a:rPr lang="en" u="sng" dirty="0" smtClean="0">
                <a:solidFill>
                  <a:srgbClr val="2200CC"/>
                </a:solidFill>
              </a:rPr>
              <a:t>.</a:t>
            </a:r>
            <a:r>
              <a:rPr lang="en" u="sng" baseline="0" dirty="0" smtClean="0">
                <a:solidFill>
                  <a:srgbClr val="2200CC"/>
                </a:solidFill>
              </a:rPr>
              <a:t> </a:t>
            </a:r>
            <a:r>
              <a:rPr lang="en" dirty="0" smtClean="0">
                <a:solidFill>
                  <a:schemeClr val="dk1"/>
                </a:solidFill>
              </a:rPr>
              <a:t>This </a:t>
            </a:r>
            <a:r>
              <a:rPr lang="en" dirty="0">
                <a:solidFill>
                  <a:schemeClr val="dk1"/>
                </a:solidFill>
              </a:rPr>
              <a:t>is another widely quoted study that was done by Cox in Partnership with the National Center for Missing &amp; Exploited Children® (NCMEC) and John </a:t>
            </a:r>
            <a:r>
              <a:rPr lang="en" dirty="0" smtClean="0">
                <a:solidFill>
                  <a:schemeClr val="dk1"/>
                </a:solidFill>
              </a:rPr>
              <a:t>Walsh</a:t>
            </a:r>
          </a:p>
          <a:p>
            <a:pPr marL="685800" lvl="1" indent="-228600">
              <a:lnSpc>
                <a:spcPct val="100000"/>
              </a:lnSpc>
              <a:spcBef>
                <a:spcPts val="0"/>
              </a:spcBef>
              <a:buClr>
                <a:schemeClr val="dk1"/>
              </a:buClr>
              <a:buSzPct val="100000"/>
              <a:buFont typeface="+mj-lt"/>
              <a:buAutoNum type="arabicPeriod"/>
            </a:pPr>
            <a:r>
              <a:rPr lang="en" dirty="0" smtClean="0">
                <a:solidFill>
                  <a:schemeClr val="dk1"/>
                </a:solidFill>
              </a:rPr>
              <a:t>The </a:t>
            </a:r>
            <a:r>
              <a:rPr lang="en" dirty="0">
                <a:solidFill>
                  <a:schemeClr val="dk1"/>
                </a:solidFill>
              </a:rPr>
              <a:t>Pew Research </a:t>
            </a:r>
            <a:r>
              <a:rPr lang="en" dirty="0" smtClean="0">
                <a:solidFill>
                  <a:schemeClr val="dk1"/>
                </a:solidFill>
              </a:rPr>
              <a:t>Center.</a:t>
            </a:r>
            <a:r>
              <a:rPr lang="en" baseline="0" dirty="0" smtClean="0">
                <a:solidFill>
                  <a:schemeClr val="dk1"/>
                </a:solidFill>
              </a:rPr>
              <a:t> </a:t>
            </a:r>
          </a:p>
          <a:p>
            <a:pPr marL="1143000" lvl="2" indent="-228600">
              <a:lnSpc>
                <a:spcPct val="100000"/>
              </a:lnSpc>
              <a:spcBef>
                <a:spcPts val="0"/>
              </a:spcBef>
              <a:buClr>
                <a:schemeClr val="dk1"/>
              </a:buClr>
              <a:buSzPct val="100000"/>
              <a:buFont typeface="+mj-lt"/>
              <a:buAutoNum type="romanLcPeriod"/>
            </a:pPr>
            <a:r>
              <a:rPr lang="en" dirty="0" smtClean="0">
                <a:solidFill>
                  <a:schemeClr val="dk1"/>
                </a:solidFill>
              </a:rPr>
              <a:t>Teen </a:t>
            </a:r>
            <a:r>
              <a:rPr lang="en" dirty="0">
                <a:solidFill>
                  <a:schemeClr val="dk1"/>
                </a:solidFill>
              </a:rPr>
              <a:t>Voices: Dating in the Digital Age</a:t>
            </a:r>
            <a:r>
              <a:rPr lang="en" dirty="0">
                <a:solidFill>
                  <a:schemeClr val="dk1"/>
                </a:solidFill>
                <a:hlinkClick r:id="rId7"/>
              </a:rPr>
              <a:t> </a:t>
            </a:r>
            <a:r>
              <a:rPr lang="en" u="sng" dirty="0">
                <a:solidFill>
                  <a:srgbClr val="2200CC"/>
                </a:solidFill>
                <a:hlinkClick r:id="rId7"/>
              </a:rPr>
              <a:t>http://www.pewinternet.org/online-romance/</a:t>
            </a:r>
            <a:br>
              <a:rPr lang="en" u="sng" dirty="0">
                <a:solidFill>
                  <a:srgbClr val="2200CC"/>
                </a:solidFill>
                <a:hlinkClick r:id="rId7"/>
              </a:rPr>
            </a:br>
            <a:r>
              <a:rPr lang="en" dirty="0">
                <a:solidFill>
                  <a:schemeClr val="dk1"/>
                </a:solidFill>
              </a:rPr>
              <a:t>Pew does the most frequent and detailed studies on this topic, and this particular piece is based on focus groups, so has some great quotes and also gives the bigger context of dating and technology </a:t>
            </a:r>
            <a:r>
              <a:rPr lang="en" dirty="0" smtClean="0">
                <a:solidFill>
                  <a:schemeClr val="dk1"/>
                </a:solidFill>
              </a:rPr>
              <a:t>use.</a:t>
            </a:r>
          </a:p>
          <a:p>
            <a:pPr marL="1143000" lvl="2" indent="-228600">
              <a:lnSpc>
                <a:spcPct val="100000"/>
              </a:lnSpc>
              <a:spcBef>
                <a:spcPts val="0"/>
              </a:spcBef>
              <a:buClr>
                <a:schemeClr val="dk1"/>
              </a:buClr>
              <a:buSzPct val="100000"/>
              <a:buFont typeface="+mj-lt"/>
              <a:buAutoNum type="romanLcPeriod"/>
            </a:pPr>
            <a:r>
              <a:rPr lang="en" dirty="0" smtClean="0">
                <a:solidFill>
                  <a:schemeClr val="dk1"/>
                </a:solidFill>
              </a:rPr>
              <a:t>Teens </a:t>
            </a:r>
            <a:r>
              <a:rPr lang="en" dirty="0">
                <a:solidFill>
                  <a:schemeClr val="dk1"/>
                </a:solidFill>
              </a:rPr>
              <a:t>and Sexting,</a:t>
            </a:r>
            <a:r>
              <a:rPr lang="en" dirty="0">
                <a:solidFill>
                  <a:schemeClr val="dk1"/>
                </a:solidFill>
                <a:hlinkClick r:id="rId8"/>
              </a:rPr>
              <a:t> </a:t>
            </a:r>
            <a:r>
              <a:rPr lang="en" u="sng" dirty="0">
                <a:solidFill>
                  <a:srgbClr val="24CBE5"/>
                </a:solidFill>
                <a:hlinkClick r:id="rId8"/>
              </a:rPr>
              <a:t>http://www.pewinternet.org/2009/12/15/teens-and-sexting/</a:t>
            </a:r>
            <a:br>
              <a:rPr lang="en" u="sng" dirty="0">
                <a:solidFill>
                  <a:srgbClr val="24CBE5"/>
                </a:solidFill>
                <a:hlinkClick r:id="rId8"/>
              </a:rPr>
            </a:br>
            <a:r>
              <a:rPr lang="en" dirty="0">
                <a:solidFill>
                  <a:schemeClr val="dk1"/>
                </a:solidFill>
              </a:rPr>
              <a:t> This is one of the older studies, from 2009. They have not done a study solely on sexting since then, but they have questions in other studies that are more </a:t>
            </a:r>
            <a:r>
              <a:rPr lang="en" dirty="0" smtClean="0">
                <a:solidFill>
                  <a:schemeClr val="dk1"/>
                </a:solidFill>
              </a:rPr>
              <a:t>recent</a:t>
            </a:r>
          </a:p>
          <a:p>
            <a:pPr marL="1143000" lvl="2" indent="-228600">
              <a:lnSpc>
                <a:spcPct val="100000"/>
              </a:lnSpc>
              <a:spcBef>
                <a:spcPts val="0"/>
              </a:spcBef>
              <a:buClr>
                <a:schemeClr val="dk1"/>
              </a:buClr>
              <a:buSzPct val="100000"/>
              <a:buFont typeface="+mj-lt"/>
              <a:buAutoNum type="romanLcPeriod"/>
            </a:pPr>
            <a:r>
              <a:rPr lang="en" dirty="0" smtClean="0">
                <a:solidFill>
                  <a:schemeClr val="dk1"/>
                </a:solidFill>
              </a:rPr>
              <a:t>The </a:t>
            </a:r>
            <a:r>
              <a:rPr lang="en" dirty="0">
                <a:solidFill>
                  <a:schemeClr val="dk1"/>
                </a:solidFill>
              </a:rPr>
              <a:t>Best (and Worst) of Mobile Connectivity</a:t>
            </a:r>
            <a:r>
              <a:rPr lang="en" dirty="0">
                <a:solidFill>
                  <a:schemeClr val="dk1"/>
                </a:solidFill>
                <a:hlinkClick r:id="rId9"/>
              </a:rPr>
              <a:t> </a:t>
            </a:r>
            <a:r>
              <a:rPr lang="en" u="sng" dirty="0">
                <a:solidFill>
                  <a:srgbClr val="2200CC"/>
                </a:solidFill>
                <a:hlinkClick r:id="rId9"/>
              </a:rPr>
              <a:t>http://www.pewinternet.org/2012/11/30/part-v-cell-phone-usage/</a:t>
            </a:r>
            <a:br>
              <a:rPr lang="en" u="sng" dirty="0">
                <a:solidFill>
                  <a:srgbClr val="2200CC"/>
                </a:solidFill>
                <a:hlinkClick r:id="rId9"/>
              </a:rPr>
            </a:br>
            <a:r>
              <a:rPr lang="en" dirty="0">
                <a:solidFill>
                  <a:schemeClr val="dk1"/>
                </a:solidFill>
              </a:rPr>
              <a:t>A chapter of a larger report that includes more recent information on </a:t>
            </a:r>
            <a:r>
              <a:rPr lang="en" dirty="0" smtClean="0">
                <a:solidFill>
                  <a:schemeClr val="dk1"/>
                </a:solidFill>
              </a:rPr>
              <a:t>sexting.</a:t>
            </a:r>
          </a:p>
          <a:p>
            <a:pPr marL="685800" lvl="1" indent="-228600">
              <a:lnSpc>
                <a:spcPct val="100000"/>
              </a:lnSpc>
              <a:spcBef>
                <a:spcPts val="0"/>
              </a:spcBef>
              <a:buClr>
                <a:schemeClr val="dk1"/>
              </a:buClr>
              <a:buSzPct val="100000"/>
              <a:buFont typeface="+mj-lt"/>
              <a:buAutoNum type="arabicPeriod"/>
            </a:pPr>
            <a:r>
              <a:rPr lang="en" dirty="0" smtClean="0">
                <a:solidFill>
                  <a:schemeClr val="dk1"/>
                </a:solidFill>
              </a:rPr>
              <a:t>The </a:t>
            </a:r>
            <a:r>
              <a:rPr lang="en" dirty="0">
                <a:solidFill>
                  <a:schemeClr val="dk1"/>
                </a:solidFill>
              </a:rPr>
              <a:t>Urban Institute’s Technology Teen Dating Violence and Abuse, and Bullying</a:t>
            </a:r>
            <a:r>
              <a:rPr lang="en" dirty="0">
                <a:solidFill>
                  <a:schemeClr val="dk1"/>
                </a:solidFill>
                <a:hlinkClick r:id="rId10"/>
              </a:rPr>
              <a:t> </a:t>
            </a:r>
            <a:r>
              <a:rPr lang="en" u="sng" dirty="0">
                <a:solidFill>
                  <a:srgbClr val="2200CC"/>
                </a:solidFill>
                <a:hlinkClick r:id="rId10"/>
              </a:rPr>
              <a:t>http://</a:t>
            </a:r>
            <a:r>
              <a:rPr lang="en" u="sng" dirty="0" smtClean="0">
                <a:solidFill>
                  <a:srgbClr val="2200CC"/>
                </a:solidFill>
                <a:hlinkClick r:id="rId10"/>
              </a:rPr>
              <a:t>www.urban.org/research/publication/technology-teen-dating-violence-and-abuse-and-bullying</a:t>
            </a:r>
            <a:r>
              <a:rPr lang="en" u="sng" dirty="0" smtClean="0">
                <a:solidFill>
                  <a:srgbClr val="2200CC"/>
                </a:solidFill>
              </a:rPr>
              <a:t>.</a:t>
            </a:r>
            <a:r>
              <a:rPr lang="en" u="sng" baseline="0" dirty="0">
                <a:solidFill>
                  <a:srgbClr val="2200CC"/>
                </a:solidFill>
              </a:rPr>
              <a:t> </a:t>
            </a:r>
            <a:r>
              <a:rPr lang="en" dirty="0" smtClean="0">
                <a:solidFill>
                  <a:schemeClr val="dk1"/>
                </a:solidFill>
              </a:rPr>
              <a:t>”</a:t>
            </a:r>
            <a:r>
              <a:rPr lang="en" dirty="0">
                <a:solidFill>
                  <a:schemeClr val="dk1"/>
                </a:solidFill>
              </a:rPr>
              <a:t>This study explores the role of technology in teen dating violence and abuse and teen bullying</a:t>
            </a:r>
            <a:r>
              <a:rPr lang="en" dirty="0" smtClean="0">
                <a:solidFill>
                  <a:schemeClr val="dk1"/>
                </a:solidFill>
              </a:rPr>
              <a:t>.”</a:t>
            </a:r>
          </a:p>
          <a:p>
            <a:pPr marL="685800" lvl="1" indent="-228600">
              <a:lnSpc>
                <a:spcPct val="100000"/>
              </a:lnSpc>
              <a:spcBef>
                <a:spcPts val="0"/>
              </a:spcBef>
              <a:buClr>
                <a:schemeClr val="dk1"/>
              </a:buClr>
              <a:buSzPct val="100000"/>
              <a:buFont typeface="+mj-lt"/>
              <a:buAutoNum type="arabicPeriod"/>
            </a:pPr>
            <a:r>
              <a:rPr lang="en" dirty="0" smtClean="0">
                <a:solidFill>
                  <a:schemeClr val="dk1"/>
                </a:solidFill>
              </a:rPr>
              <a:t>The </a:t>
            </a:r>
            <a:r>
              <a:rPr lang="en" dirty="0">
                <a:solidFill>
                  <a:schemeClr val="dk1"/>
                </a:solidFill>
              </a:rPr>
              <a:t>National Campaign to Prevent Teen and Unplanned Pregnancy’s “Sex and Tech: Results from a Survey of Teens and Young Adults”</a:t>
            </a:r>
            <a:r>
              <a:rPr lang="en" dirty="0">
                <a:solidFill>
                  <a:schemeClr val="dk1"/>
                </a:solidFill>
                <a:hlinkClick r:id="rId11"/>
              </a:rPr>
              <a:t> (2009) </a:t>
            </a:r>
            <a:r>
              <a:rPr lang="en" u="sng" dirty="0">
                <a:solidFill>
                  <a:srgbClr val="2200CC"/>
                </a:solidFill>
                <a:hlinkClick r:id="rId11"/>
              </a:rPr>
              <a:t>https://</a:t>
            </a:r>
            <a:r>
              <a:rPr lang="en" u="sng" dirty="0" smtClean="0">
                <a:solidFill>
                  <a:srgbClr val="2200CC"/>
                </a:solidFill>
                <a:hlinkClick r:id="rId11"/>
              </a:rPr>
              <a:t>thenationalcampaign.org/sites/default/files/resource-primary-download/sex_and_tech_summary.pdf</a:t>
            </a:r>
            <a:r>
              <a:rPr lang="en" u="sng" dirty="0" smtClean="0">
                <a:solidFill>
                  <a:srgbClr val="2200CC"/>
                </a:solidFill>
              </a:rPr>
              <a:t>.</a:t>
            </a:r>
            <a:r>
              <a:rPr lang="en" u="sng" baseline="0" dirty="0" smtClean="0">
                <a:solidFill>
                  <a:srgbClr val="2200CC"/>
                </a:solidFill>
              </a:rPr>
              <a:t> </a:t>
            </a:r>
            <a:r>
              <a:rPr lang="en" dirty="0" smtClean="0">
                <a:solidFill>
                  <a:schemeClr val="dk1"/>
                </a:solidFill>
              </a:rPr>
              <a:t>This </a:t>
            </a:r>
            <a:r>
              <a:rPr lang="en" dirty="0">
                <a:solidFill>
                  <a:schemeClr val="dk1"/>
                </a:solidFill>
              </a:rPr>
              <a:t>is the oldest of the studies, from 2009, and was one of the first to comprehensively approach the issue. Beyond just a report on findings, this includes recommendations for how to help teens navigate the issue.</a:t>
            </a:r>
          </a:p>
          <a:p>
            <a:pPr lvl="0" rtl="0">
              <a:spcBef>
                <a:spcPts val="0"/>
              </a:spcBef>
              <a:buNone/>
            </a:pPr>
            <a:endParaRPr b="1" u="sng" dirty="0"/>
          </a:p>
          <a:p>
            <a:pPr lvl="0" rtl="0">
              <a:spcBef>
                <a:spcPts val="0"/>
              </a:spcBef>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a:p>
            <a:pPr lvl="0">
              <a:spcBef>
                <a:spcPts val="0"/>
              </a:spcBef>
              <a:buNone/>
            </a:pPr>
            <a:r>
              <a:rPr lang="en" dirty="0"/>
              <a:t>Common Sense Media’s Sexting Handbook, page 7, https://www.commonsensemedia.org/sites/default/files/uploads/landing_pages/sexting_handbook_ce_1020_1_.pdf</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smtClean="0"/>
              <a:t>This slide is OPTIONAL.</a:t>
            </a:r>
          </a:p>
          <a:p>
            <a:pPr lvl="0">
              <a:spcBef>
                <a:spcPts val="0"/>
              </a:spcBef>
              <a:buNone/>
            </a:pPr>
            <a:endParaRPr lang="en" dirty="0" smtClean="0"/>
          </a:p>
          <a:p>
            <a:pPr lvl="0">
              <a:spcBef>
                <a:spcPts val="0"/>
              </a:spcBef>
              <a:buNone/>
            </a:pPr>
            <a:r>
              <a:rPr lang="en" dirty="0" smtClean="0"/>
              <a:t>If</a:t>
            </a:r>
            <a:r>
              <a:rPr lang="en" baseline="0" dirty="0" smtClean="0"/>
              <a:t> you use it, be sure to really frame WHY you are discussing the potential harm of sexting.  It’s important to balance this in the conversation so it does not fall into the trap of using fear to discourage the behavior.  And it may be worth talking about some of the realities about the permance of images and how easily they can be shared in ways you do not want or expect.</a:t>
            </a:r>
            <a:endParaRPr lang="en" dirty="0"/>
          </a:p>
          <a:p>
            <a:pPr lvl="0">
              <a:spcBef>
                <a:spcPts val="0"/>
              </a:spcBef>
              <a:buNone/>
            </a:pPr>
            <a:endParaRPr dirty="0"/>
          </a:p>
          <a:p>
            <a:pPr lvl="0">
              <a:spcBef>
                <a:spcPts val="0"/>
              </a:spcBef>
              <a:buNone/>
            </a:pPr>
            <a:r>
              <a:rPr lang="en" dirty="0"/>
              <a:t>From Pew’s Teens &amp; Sexting: Major Findings, http://www.pewinternet.org/2009/12/15/teens-and-sexting-major-findings/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Clr>
                <a:schemeClr val="dk1"/>
              </a:buClr>
              <a:buSzPct val="100000"/>
              <a:buFont typeface="Arial"/>
              <a:buNone/>
            </a:pPr>
            <a:r>
              <a:rPr lang="en" dirty="0" smtClean="0"/>
              <a:t>Guide </a:t>
            </a:r>
            <a:r>
              <a:rPr lang="en" dirty="0"/>
              <a:t>and frame the conversation. </a:t>
            </a:r>
            <a:r>
              <a:rPr lang="en" dirty="0" smtClean="0"/>
              <a:t>You may want to grab a flip</a:t>
            </a:r>
            <a:r>
              <a:rPr lang="en" baseline="0" dirty="0" smtClean="0"/>
              <a:t> chart or use a dry erase board to capture ideas from the group. Alternatively this could also be a nice opportunity to have the youth do self reflection and spent 2-3 minutes making their own list before or in replacement of a group conversation.</a:t>
            </a:r>
            <a:endParaRPr lang="en" dirty="0" smtClean="0"/>
          </a:p>
          <a:p>
            <a:pPr lvl="0">
              <a:spcBef>
                <a:spcPts val="0"/>
              </a:spcBef>
              <a:buClr>
                <a:schemeClr val="dk1"/>
              </a:buClr>
              <a:buSzPct val="100000"/>
              <a:buFont typeface="Arial"/>
              <a:buNone/>
            </a:pPr>
            <a:endParaRPr lang="en" dirty="0" smtClean="0"/>
          </a:p>
          <a:p>
            <a:pPr lvl="0">
              <a:spcBef>
                <a:spcPts val="0"/>
              </a:spcBef>
              <a:buClr>
                <a:schemeClr val="dk1"/>
              </a:buClr>
              <a:buSzPct val="100000"/>
              <a:buFont typeface="Arial"/>
              <a:buNone/>
            </a:pPr>
            <a:r>
              <a:rPr lang="en" dirty="0" smtClean="0"/>
              <a:t>This </a:t>
            </a:r>
            <a:r>
              <a:rPr lang="en" dirty="0"/>
              <a:t>part of the discussion is meant to bring together their thoughts and experiences from the beginning, with the information you have given them about sexting and its possible consequences.</a:t>
            </a:r>
          </a:p>
          <a:p>
            <a:pPr marL="457200" lvl="0" indent="-228600">
              <a:spcBef>
                <a:spcPts val="0"/>
              </a:spcBef>
              <a:buAutoNum type="arabicPeriod"/>
            </a:pPr>
            <a:r>
              <a:rPr lang="en" dirty="0"/>
              <a:t>Frame with reminders of the accurate info if necessary, as appropriate</a:t>
            </a:r>
          </a:p>
          <a:p>
            <a:pPr marL="457200" lvl="0" indent="-228600">
              <a:spcBef>
                <a:spcPts val="0"/>
              </a:spcBef>
              <a:buAutoNum type="arabicPeriod"/>
            </a:pPr>
            <a:r>
              <a:rPr lang="en" dirty="0"/>
              <a:t>Refer back to what they said about a healthy relationship in the </a:t>
            </a:r>
            <a:r>
              <a:rPr lang="en" dirty="0" smtClean="0"/>
              <a:t>beginning</a:t>
            </a:r>
          </a:p>
          <a:p>
            <a:pPr marL="457200" lvl="0" indent="-228600">
              <a:spcBef>
                <a:spcPts val="0"/>
              </a:spcBef>
              <a:buAutoNum type="arabicPeriod"/>
            </a:pPr>
            <a:r>
              <a:rPr lang="en" dirty="0" smtClean="0"/>
              <a:t>Address coercion for sexts</a:t>
            </a:r>
          </a:p>
          <a:p>
            <a:pPr marL="228600" lvl="0" indent="0">
              <a:spcBef>
                <a:spcPts val="0"/>
              </a:spcBef>
              <a:buNone/>
            </a:pPr>
            <a:endParaRPr lang="en" dirty="0"/>
          </a:p>
          <a:p>
            <a:pPr lvl="0">
              <a:spcBef>
                <a:spcPts val="0"/>
              </a:spcBef>
              <a:buClr>
                <a:schemeClr val="dk1"/>
              </a:buClr>
              <a:buSzPct val="100000"/>
              <a:buFont typeface="Arial"/>
              <a:buNone/>
            </a:pPr>
            <a:endParaRPr dirty="0"/>
          </a:p>
          <a:p>
            <a:pPr lvl="0">
              <a:spcBef>
                <a:spcPts val="0"/>
              </a:spcBef>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Clr>
                <a:schemeClr val="dk1"/>
              </a:buClr>
              <a:buSzPct val="100000"/>
              <a:buFont typeface="Arial"/>
              <a:buNone/>
            </a:pPr>
            <a:r>
              <a:rPr lang="en" dirty="0" smtClean="0"/>
              <a:t>Depending </a:t>
            </a:r>
            <a:r>
              <a:rPr lang="en" dirty="0"/>
              <a:t>on group size and age, you might break them up into small groups, or ask for a couple of volunteers, or just ask for raised hands for each question.</a:t>
            </a:r>
          </a:p>
          <a:p>
            <a:pPr lvl="0">
              <a:spcBef>
                <a:spcPts val="0"/>
              </a:spcBef>
              <a:buNone/>
            </a:pPr>
            <a:endParaRPr dirty="0"/>
          </a:p>
          <a:p>
            <a:pPr lvl="0">
              <a:spcBef>
                <a:spcPts val="0"/>
              </a:spcBef>
              <a:buNone/>
            </a:pPr>
            <a:r>
              <a:rPr lang="en" dirty="0"/>
              <a:t>Guide and frame the conversation to keep it respectful and to reinforce the accurate info and strategies from the optional slides (even if you don’t use them as slides)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Shape 10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a:t>Help them identify resources like:</a:t>
            </a:r>
          </a:p>
          <a:p>
            <a:pPr marL="457200" lvl="0" indent="-228600" rtl="0">
              <a:spcBef>
                <a:spcPts val="0"/>
              </a:spcBef>
            </a:pPr>
            <a:r>
              <a:rPr lang="en" dirty="0"/>
              <a:t>Parents</a:t>
            </a:r>
          </a:p>
          <a:p>
            <a:pPr marL="457200" lvl="0" indent="-228600" rtl="0">
              <a:spcBef>
                <a:spcPts val="0"/>
              </a:spcBef>
            </a:pPr>
            <a:r>
              <a:rPr lang="en" dirty="0"/>
              <a:t>Teachers</a:t>
            </a:r>
          </a:p>
          <a:p>
            <a:pPr marL="457200" lvl="0" indent="-228600" rtl="0">
              <a:spcBef>
                <a:spcPts val="0"/>
              </a:spcBef>
            </a:pPr>
            <a:r>
              <a:rPr lang="en" dirty="0"/>
              <a:t>Coaches</a:t>
            </a:r>
          </a:p>
          <a:p>
            <a:pPr marL="457200" lvl="0" indent="-228600" rtl="0">
              <a:spcBef>
                <a:spcPts val="0"/>
              </a:spcBef>
            </a:pPr>
            <a:r>
              <a:rPr lang="en" dirty="0"/>
              <a:t>you &amp; your program</a:t>
            </a:r>
          </a:p>
          <a:p>
            <a:pPr marL="457200" lvl="0" indent="-228600" rtl="0">
              <a:spcBef>
                <a:spcPts val="0"/>
              </a:spcBef>
            </a:pPr>
            <a:r>
              <a:rPr lang="en" dirty="0"/>
              <a:t>trusted adults</a:t>
            </a:r>
          </a:p>
          <a:p>
            <a:pPr marL="457200" lvl="0" indent="-228600" rtl="0">
              <a:spcBef>
                <a:spcPts val="0"/>
              </a:spcBef>
            </a:pPr>
            <a:r>
              <a:rPr lang="en" dirty="0"/>
              <a:t>and websites with accurate info</a:t>
            </a:r>
          </a:p>
          <a:p>
            <a:pPr marL="914400" lvl="1" indent="-304800" rtl="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A Thin Line (for older teens)</a:t>
            </a:r>
          </a:p>
          <a:p>
            <a:pPr marL="914400" lvl="1" indent="-304800" rtl="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That’s Not Cool (for younger teens)</a:t>
            </a:r>
          </a:p>
          <a:p>
            <a:pPr marL="457200" lvl="0" indent="-228600">
              <a:spcBef>
                <a:spcPts val="0"/>
              </a:spcBef>
            </a:pPr>
            <a:r>
              <a:rPr lang="en" dirty="0"/>
              <a:t>a hotline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smtClean="0">
                <a:solidFill>
                  <a:schemeClr val="dk1"/>
                </a:solidFill>
              </a:rPr>
              <a:t>For</a:t>
            </a:r>
            <a:r>
              <a:rPr lang="en-US" baseline="0" dirty="0" smtClean="0">
                <a:solidFill>
                  <a:schemeClr val="dk1"/>
                </a:solidFill>
              </a:rPr>
              <a:t> ideas and reference, please see </a:t>
            </a:r>
            <a:r>
              <a:rPr lang="en" dirty="0" smtClean="0">
                <a:solidFill>
                  <a:schemeClr val="dk1"/>
                </a:solidFill>
              </a:rPr>
              <a:t>Common </a:t>
            </a:r>
            <a:r>
              <a:rPr lang="en" dirty="0">
                <a:solidFill>
                  <a:schemeClr val="dk1"/>
                </a:solidFill>
              </a:rPr>
              <a:t>Sense Media’s Sexting Handbook, page 9, https://www.commonsensemedia.org/sites/default/files/uploads/landing_pages/sexting_handbook_ce_1020_1_.pdf</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4" name="Shape 11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smtClean="0"/>
              <a:t>Some of these are from:</a:t>
            </a:r>
            <a:endParaRPr dirty="0"/>
          </a:p>
          <a:p>
            <a:pPr lvl="0">
              <a:spcBef>
                <a:spcPts val="0"/>
              </a:spcBef>
              <a:buNone/>
            </a:pPr>
            <a:r>
              <a:rPr lang="en" dirty="0"/>
              <a:t>Sex and Tech: Results from a Survey of Teens and Young Adults, from the National Campaign to Prevent Teen and Unplanned Pregnancy, </a:t>
            </a:r>
            <a:r>
              <a:rPr lang="en" u="sng" dirty="0">
                <a:solidFill>
                  <a:schemeClr val="hlink"/>
                </a:solidFill>
                <a:hlinkClick r:id="rId3"/>
              </a:rPr>
              <a:t>https://thenationalcampaign.org/sites/default/files/resource-primary-download/sex_and_tech_summary.pdf</a:t>
            </a:r>
            <a:r>
              <a:rPr lang="en" dirty="0"/>
              <a:t>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OPTIONAL </a:t>
            </a:r>
          </a:p>
          <a:p>
            <a:pPr lvl="0" rtl="0">
              <a:spcBef>
                <a:spcPts val="0"/>
              </a:spcBef>
              <a:buNone/>
            </a:pPr>
            <a:endParaRPr/>
          </a:p>
          <a:p>
            <a:pPr marL="457200" lvl="0" indent="-228600">
              <a:spcBef>
                <a:spcPts val="0"/>
              </a:spcBef>
            </a:pPr>
            <a:r>
              <a:rPr lang="en"/>
              <a:t>Keep your personal information private. Names, addresses, license plate numbers, where you work, your date of birth, your social security number—nobody online needs these. Zip it. Know Your Privacy Rights</a:t>
            </a:r>
          </a:p>
          <a:p>
            <a:pPr marL="457200" lvl="0" indent="-228600">
              <a:spcBef>
                <a:spcPts val="0"/>
              </a:spcBef>
            </a:pPr>
            <a:r>
              <a:rPr lang="en"/>
              <a:t>Keep your passwords in lockdown. Tell No One. That way you'll never have to try and remember who you gave it to when something bad happens. If you feel the need to share your password with someone, try a parent or a trusted adult.</a:t>
            </a:r>
          </a:p>
          <a:p>
            <a:pPr marL="457200" lvl="0" indent="-228600">
              <a:spcBef>
                <a:spcPts val="0"/>
              </a:spcBef>
            </a:pPr>
            <a:r>
              <a:rPr lang="en"/>
              <a:t>Trust your gut. If you don't like or feel threatened by something in a text or IM, or anywhere online, tell someone who can help you.</a:t>
            </a:r>
          </a:p>
          <a:p>
            <a:pPr marL="457200" lvl="0" indent="-228600">
              <a:spcBef>
                <a:spcPts val="0"/>
              </a:spcBef>
            </a:pPr>
            <a:r>
              <a:rPr lang="en"/>
              <a:t>Report it. Threats, harassment, hate... reporting to site admins or the police is 100% the right thing to do.</a:t>
            </a:r>
          </a:p>
          <a:p>
            <a:pPr marL="457200" lvl="0" indent="-228600">
              <a:spcBef>
                <a:spcPts val="0"/>
              </a:spcBef>
            </a:pPr>
            <a:r>
              <a:rPr lang="en"/>
              <a:t>Communicate. If you don't like what's going down online or in IMs or texts, talk to your partner about which behaviors are bugging you.</a:t>
            </a:r>
          </a:p>
          <a:p>
            <a:pPr marL="457200" lvl="0" indent="-228600">
              <a:spcBef>
                <a:spcPts val="0"/>
              </a:spcBef>
            </a:pPr>
            <a:r>
              <a:rPr lang="en"/>
              <a:t>Draw your line. No need to settle for relationships or friendships that don't give you any breathing room. If your inboxes are overflowing with unwanted messages, take control! Delete, de-friend, and defend your domain.</a:t>
            </a:r>
          </a:p>
          <a:p>
            <a:pPr lvl="0">
              <a:spcBef>
                <a:spcPts val="0"/>
              </a:spcBef>
              <a:buNone/>
            </a:pPr>
            <a:endParaRPr/>
          </a:p>
          <a:p>
            <a:pPr lvl="0">
              <a:spcBef>
                <a:spcPts val="0"/>
              </a:spcBef>
              <a:buNone/>
            </a:pPr>
            <a:r>
              <a:rPr lang="en"/>
              <a:t>A Thin Line, Take Control, Defend Your Digital Domain, </a:t>
            </a:r>
            <a:r>
              <a:rPr lang="en" u="sng">
                <a:solidFill>
                  <a:schemeClr val="hlink"/>
                </a:solidFill>
                <a:hlinkClick r:id="rId3"/>
              </a:rPr>
              <a:t>http://www.athinline.org/take-control#defend-your-digital-domain</a:t>
            </a:r>
            <a:r>
              <a:rPr lang="en"/>
              <a: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Trainer Notes</a:t>
            </a:r>
          </a:p>
          <a:p>
            <a:pPr lvl="0">
              <a:spcBef>
                <a:spcPts val="0"/>
              </a:spcBef>
              <a:buNone/>
            </a:pPr>
            <a:endParaRPr/>
          </a:p>
          <a:p>
            <a:pPr lvl="0">
              <a:spcBef>
                <a:spcPts val="0"/>
              </a:spcBef>
              <a:buNone/>
            </a:pPr>
            <a:r>
              <a:rPr lang="en"/>
              <a:t>Stand up - encourage them to help a friend who feels pressured to sext, who might not be thinking through the consequences, who is having sexts forwarded; also stand up to stop a friend who is asking or pressuring someone to sext, or who is thinking about forwarding a sext.</a:t>
            </a:r>
          </a:p>
          <a:p>
            <a:pPr lvl="0">
              <a:spcBef>
                <a:spcPts val="0"/>
              </a:spcBef>
              <a:buNone/>
            </a:pPr>
            <a:endParaRPr/>
          </a:p>
          <a:p>
            <a:pPr lvl="0">
              <a:spcBef>
                <a:spcPts val="0"/>
              </a:spcBef>
              <a:buNone/>
            </a:pPr>
            <a:r>
              <a:rPr lang="en"/>
              <a:t>If they are experiencing abuse, they may not feel like they have a choice, so acknowledge that. When they do have a choice, encourage self-respect and respect of others (rather than “safety” which may not be something they have a choice about, or “responsibility” which can turn kids off).</a:t>
            </a:r>
          </a:p>
          <a:p>
            <a:pPr lvl="0">
              <a:spcBef>
                <a:spcPts val="0"/>
              </a:spcBef>
              <a:buNone/>
            </a:pPr>
            <a:endParaRPr/>
          </a:p>
          <a:p>
            <a:pPr lvl="0">
              <a:spcBef>
                <a:spcPts val="0"/>
              </a:spcBef>
              <a:buNone/>
            </a:pPr>
            <a:r>
              <a:rPr lang="en"/>
              <a:t>Remind them that parents, teachers, advocates and others are there to help them navigate all of this.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b="1" u="sng" dirty="0">
                <a:solidFill>
                  <a:srgbClr val="FF0000"/>
                </a:solidFill>
              </a:rPr>
              <a:t>ADD YOUR PROGRAM CONTACT INFO!!</a:t>
            </a:r>
          </a:p>
          <a:p>
            <a:pPr lvl="0">
              <a:lnSpc>
                <a:spcPct val="115000"/>
              </a:lnSpc>
              <a:spcBef>
                <a:spcPts val="0"/>
              </a:spcBef>
              <a:buClr>
                <a:schemeClr val="dk1"/>
              </a:buClr>
              <a:buSzPct val="91666"/>
              <a:buFont typeface="Arial"/>
              <a:buNone/>
            </a:pPr>
            <a:endParaRPr sz="1200" u="sng" dirty="0">
              <a:solidFill>
                <a:srgbClr val="1155CC"/>
              </a:solidFill>
              <a:latin typeface="Times New Roman"/>
              <a:ea typeface="Times New Roman"/>
              <a:cs typeface="Times New Roman"/>
              <a:sym typeface="Times New Roman"/>
              <a:hlinkClick r:id="rId3"/>
            </a:endParaRPr>
          </a:p>
          <a:p>
            <a:pPr lvl="0">
              <a:lnSpc>
                <a:spcPct val="120000"/>
              </a:lnSpc>
              <a:spcBef>
                <a:spcPts val="0"/>
              </a:spcBef>
              <a:buClr>
                <a:schemeClr val="dk1"/>
              </a:buClr>
              <a:buSzPct val="91666"/>
              <a:buFont typeface="Arial"/>
              <a:buNone/>
            </a:pPr>
            <a:r>
              <a:rPr lang="en" sz="1200" dirty="0">
                <a:solidFill>
                  <a:schemeClr val="dk1"/>
                </a:solidFill>
                <a:latin typeface="Times New Roman"/>
                <a:ea typeface="Times New Roman"/>
                <a:cs typeface="Times New Roman"/>
                <a:sym typeface="Times New Roman"/>
              </a:rPr>
              <a:t>Resources for Teens</a:t>
            </a:r>
          </a:p>
          <a:p>
            <a:pPr marL="457200" lvl="0" indent="-30480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A Thin Line athinline.org </a:t>
            </a:r>
          </a:p>
          <a:p>
            <a:pPr marL="457200" lvl="0" indent="-30480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That’s Not Cool thatsnotcool.com</a:t>
            </a:r>
          </a:p>
          <a:p>
            <a:pPr marL="457200" lvl="0" indent="-30480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Common Sense [Media] Education Sexting Handbook (and other tools?)</a:t>
            </a:r>
            <a:r>
              <a:rPr lang="en" sz="1200" dirty="0">
                <a:solidFill>
                  <a:schemeClr val="dk1"/>
                </a:solidFill>
                <a:latin typeface="Times New Roman"/>
                <a:ea typeface="Times New Roman"/>
                <a:cs typeface="Times New Roman"/>
                <a:sym typeface="Times New Roman"/>
                <a:hlinkClick r:id="rId4"/>
              </a:rPr>
              <a:t> </a:t>
            </a:r>
            <a:r>
              <a:rPr lang="en" sz="1200" u="sng" dirty="0">
                <a:solidFill>
                  <a:srgbClr val="1155CC"/>
                </a:solidFill>
                <a:latin typeface="Times New Roman"/>
                <a:ea typeface="Times New Roman"/>
                <a:cs typeface="Times New Roman"/>
                <a:sym typeface="Times New Roman"/>
                <a:hlinkClick r:id="rId4"/>
              </a:rPr>
              <a:t>https://www.commonsensemedia.org/sites/default/files/uploads/landing_pages/sexting_handbook_ce_1020_1_.pdf</a:t>
            </a:r>
          </a:p>
          <a:p>
            <a:pPr lvl="0">
              <a:spcBef>
                <a:spcPts val="0"/>
              </a:spcBef>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Use</a:t>
            </a:r>
            <a:r>
              <a:rPr lang="en-US" baseline="0" dirty="0" smtClean="0"/>
              <a:t> this time to establish some group rules. Come prepared with a flip chart or something to write on. Tell youth that there might be offensive language used in this session in order to unpack terms. It is important that people feel safe and are able to talk about hard things out loud. Avoiding language does not help young people understand it better. It is important that the presenter is not shocked by language and has clear boundaries and tools to bring the discussion back to why language is powerful and how to use it in a productive way. </a:t>
            </a:r>
            <a:endParaRPr lang="en-US" dirty="0" smtClean="0"/>
          </a:p>
          <a:p>
            <a:endParaRPr lang="en-US" dirty="0"/>
          </a:p>
        </p:txBody>
      </p:sp>
    </p:spTree>
    <p:extLst>
      <p:ext uri="{BB962C8B-B14F-4D97-AF65-F5344CB8AC3E}">
        <p14:creationId xmlns:p14="http://schemas.microsoft.com/office/powerpoint/2010/main" val="2785305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smtClean="0"/>
              <a:t>This slide is intended to give your audience some goals.  </a:t>
            </a:r>
          </a:p>
          <a:p>
            <a:endParaRPr lang="en-US" baseline="0" dirty="0" smtClean="0"/>
          </a:p>
          <a:p>
            <a:r>
              <a:rPr lang="en-US" baseline="0" dirty="0" smtClean="0"/>
              <a:t>Ask them if there are questions or specific topics for this discussion they would like to include as well. </a:t>
            </a:r>
            <a:endParaRPr lang="en-US" dirty="0" smtClean="0"/>
          </a:p>
          <a:p>
            <a:endParaRPr lang="en-US" dirty="0"/>
          </a:p>
        </p:txBody>
      </p:sp>
    </p:spTree>
    <p:extLst>
      <p:ext uri="{BB962C8B-B14F-4D97-AF65-F5344CB8AC3E}">
        <p14:creationId xmlns:p14="http://schemas.microsoft.com/office/powerpoint/2010/main" val="1495258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spcAft>
                <a:spcPts val="1600"/>
              </a:spcAft>
              <a:buClr>
                <a:schemeClr val="dk1"/>
              </a:buClr>
              <a:buSzPct val="110000"/>
              <a:buFont typeface="Arial"/>
              <a:buNone/>
            </a:pPr>
            <a:endParaRPr sz="10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Note</a:t>
            </a:r>
            <a:r>
              <a:rPr lang="en-US" baseline="0" dirty="0" smtClean="0"/>
              <a:t> – </a:t>
            </a:r>
            <a:r>
              <a:rPr lang="en" dirty="0" smtClean="0"/>
              <a:t> “What does a healthy relationship look like?” Unless you’ve already covered this earlier in your presentation, open here with the big picture about relationships and what a healthy relationship looks like.</a:t>
            </a:r>
          </a:p>
          <a:p>
            <a:endParaRPr lang="en" dirty="0" smtClean="0"/>
          </a:p>
          <a:p>
            <a:r>
              <a:rPr lang="en" dirty="0" smtClean="0"/>
              <a:t>"What does a healthy breakup look like? How does that include technology?" Be sure to cover how a relationship ends, too, because that is one of the timeframes in which where some of the negative consequences of sexting (like forwarding or revenge porn) can come up</a:t>
            </a:r>
            <a:br>
              <a:rPr lang="en" dirty="0" smtClean="0"/>
            </a:br>
            <a:endParaRPr lang="en-US" dirty="0"/>
          </a:p>
        </p:txBody>
      </p:sp>
    </p:spTree>
    <p:extLst>
      <p:ext uri="{BB962C8B-B14F-4D97-AF65-F5344CB8AC3E}">
        <p14:creationId xmlns:p14="http://schemas.microsoft.com/office/powerpoint/2010/main" val="267544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 name="Shape 6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Clr>
                <a:schemeClr val="dk1"/>
              </a:buClr>
              <a:buSzPct val="100000"/>
              <a:buFont typeface="Arial"/>
              <a:buNone/>
            </a:pPr>
            <a:r>
              <a:rPr lang="en" dirty="0" smtClean="0"/>
              <a:t>Trainer prompt</a:t>
            </a:r>
            <a:r>
              <a:rPr lang="en" baseline="0" dirty="0" smtClean="0"/>
              <a:t>s for discussion:</a:t>
            </a:r>
          </a:p>
          <a:p>
            <a:pPr lvl="0" rtl="0">
              <a:spcBef>
                <a:spcPts val="0"/>
              </a:spcBef>
              <a:buClr>
                <a:schemeClr val="dk1"/>
              </a:buClr>
              <a:buSzPct val="100000"/>
              <a:buFont typeface="Arial"/>
              <a:buNone/>
            </a:pPr>
            <a:r>
              <a:rPr lang="en" baseline="0" dirty="0" smtClean="0"/>
              <a:t>(1)</a:t>
            </a:r>
            <a:r>
              <a:rPr lang="en" dirty="0" smtClean="0"/>
              <a:t>“What </a:t>
            </a:r>
            <a:r>
              <a:rPr lang="en" dirty="0"/>
              <a:t>technology do you use?”</a:t>
            </a:r>
          </a:p>
          <a:p>
            <a:pPr lvl="0" rtl="0">
              <a:spcBef>
                <a:spcPts val="0"/>
              </a:spcBef>
              <a:buClr>
                <a:schemeClr val="dk1"/>
              </a:buClr>
              <a:buSzPct val="100000"/>
              <a:buFont typeface="Arial"/>
              <a:buNone/>
            </a:pPr>
            <a:r>
              <a:rPr lang="en" dirty="0"/>
              <a:t>If the conversation hasn’t already gone here, ask them what technology they use (cell phone, smart phone, computer at home, school or the library).</a:t>
            </a:r>
          </a:p>
          <a:p>
            <a:pPr lvl="0" rtl="0">
              <a:spcBef>
                <a:spcPts val="0"/>
              </a:spcBef>
              <a:buNone/>
            </a:pPr>
            <a:endParaRPr dirty="0"/>
          </a:p>
          <a:p>
            <a:pPr lvl="0" rtl="0">
              <a:spcBef>
                <a:spcPts val="0"/>
              </a:spcBef>
              <a:buClr>
                <a:schemeClr val="dk1"/>
              </a:buClr>
              <a:buSzPct val="100000"/>
              <a:buFont typeface="Arial"/>
              <a:buNone/>
            </a:pPr>
            <a:r>
              <a:rPr lang="en" dirty="0" smtClean="0"/>
              <a:t>(2) “How </a:t>
            </a:r>
            <a:r>
              <a:rPr lang="en" dirty="0"/>
              <a:t>do you and your friends use technology to flirt or date?”</a:t>
            </a:r>
          </a:p>
          <a:p>
            <a:pPr lvl="0" rtl="0">
              <a:spcBef>
                <a:spcPts val="0"/>
              </a:spcBef>
              <a:buClr>
                <a:schemeClr val="dk1"/>
              </a:buClr>
              <a:buSzPct val="100000"/>
              <a:buFont typeface="Arial"/>
              <a:buNone/>
            </a:pPr>
            <a:r>
              <a:rPr lang="en" dirty="0"/>
              <a:t>Ask them how they use it for flirting and dating. And, ask them how their friends use it. On one hand, some kids may open up more about this if it is less personal, and on the other hand the way their peers use technology shapes what they see as acceptable, normal or unacceptable.</a:t>
            </a:r>
          </a:p>
          <a:p>
            <a:pPr lvl="0" rtl="0">
              <a:spcBef>
                <a:spcPts val="0"/>
              </a:spcBef>
              <a:buNone/>
            </a:pPr>
            <a:endParaRPr dirty="0"/>
          </a:p>
          <a:p>
            <a:pPr lvl="0" rtl="0">
              <a:spcBef>
                <a:spcPts val="0"/>
              </a:spcBef>
              <a:buClr>
                <a:schemeClr val="dk1"/>
              </a:buClr>
              <a:buSzPct val="100000"/>
              <a:buFont typeface="Arial"/>
              <a:buNone/>
            </a:pPr>
            <a:r>
              <a:rPr lang="en" dirty="0"/>
              <a:t>Statistics</a:t>
            </a:r>
          </a:p>
          <a:p>
            <a:pPr lvl="0" rtl="0">
              <a:spcBef>
                <a:spcPts val="0"/>
              </a:spcBef>
              <a:buClr>
                <a:schemeClr val="dk1"/>
              </a:buClr>
              <a:buSzPct val="100000"/>
              <a:buFont typeface="Arial"/>
              <a:buNone/>
            </a:pPr>
            <a:r>
              <a:rPr lang="en" dirty="0"/>
              <a:t>To help frame this for them, here are some statistics from the Pew Research Center on teen use of technology:</a:t>
            </a:r>
          </a:p>
          <a:p>
            <a:pPr marL="457200" lvl="0" indent="-228600" rtl="0">
              <a:spcBef>
                <a:spcPts val="0"/>
              </a:spcBef>
            </a:pPr>
            <a:r>
              <a:rPr lang="en" dirty="0"/>
              <a:t>“Text messaging and talking on the phone are the top two ways that teens spend time with their romantic partners – but when it comes to daily interactions, texting is by far the dominant way teens in romantic relationships communicate: 72% do so every day, compared with 39% of teens in romantic relationships who talk on the phone daily.”</a:t>
            </a:r>
          </a:p>
          <a:p>
            <a:pPr marL="457200" lvl="0" indent="-228600" rtl="0">
              <a:spcBef>
                <a:spcPts val="0"/>
              </a:spcBef>
            </a:pPr>
            <a:r>
              <a:rPr lang="en" dirty="0"/>
              <a:t>“85% of teen daters expect to hear from their significant other at least once a day.”</a:t>
            </a:r>
          </a:p>
          <a:p>
            <a:pPr marL="457200" lvl="0" indent="-228600" rtl="0">
              <a:spcBef>
                <a:spcPts val="0"/>
              </a:spcBef>
            </a:pPr>
            <a:r>
              <a:rPr lang="en" dirty="0"/>
              <a:t>“27% of teen daters have broken up with someone via text message and 31% have been broken up with in this way.”</a:t>
            </a:r>
          </a:p>
          <a:p>
            <a:pPr marL="457200" lvl="0" indent="-228600" rtl="0">
              <a:spcBef>
                <a:spcPts val="0"/>
              </a:spcBef>
            </a:pPr>
            <a:r>
              <a:rPr lang="en" dirty="0"/>
              <a:t>Don’t like these, or want more? Find the summary at </a:t>
            </a:r>
            <a:r>
              <a:rPr lang="en" u="sng" dirty="0">
                <a:solidFill>
                  <a:schemeClr val="hlink"/>
                </a:solidFill>
                <a:hlinkClick r:id="rId3"/>
              </a:rPr>
              <a:t>http://www.pewinternet.org/online-romance</a:t>
            </a:r>
            <a:r>
              <a:rPr lang="en" dirty="0"/>
              <a:t> </a:t>
            </a:r>
          </a:p>
          <a:p>
            <a:pPr lvl="0" rtl="0">
              <a:spcBef>
                <a:spcPts val="0"/>
              </a:spcBef>
              <a:buNone/>
            </a:pPr>
            <a:endParaRPr dirty="0"/>
          </a:p>
          <a:p>
            <a:pPr lvl="0" rtl="0">
              <a:spcBef>
                <a:spcPts val="0"/>
              </a:spcBef>
              <a:buNone/>
            </a:pPr>
            <a:r>
              <a:rPr lang="en" dirty="0"/>
              <a:t>Citations for quotes:</a:t>
            </a:r>
          </a:p>
          <a:p>
            <a:pPr lvl="0" rtl="0">
              <a:lnSpc>
                <a:spcPct val="144000"/>
              </a:lnSpc>
              <a:spcBef>
                <a:spcPts val="0"/>
              </a:spcBef>
              <a:buNone/>
            </a:pPr>
            <a:r>
              <a:rPr lang="en" dirty="0" smtClean="0">
                <a:solidFill>
                  <a:schemeClr val="dk1"/>
                </a:solidFill>
              </a:rPr>
              <a:t>Building </a:t>
            </a:r>
            <a:r>
              <a:rPr lang="en" dirty="0">
                <a:solidFill>
                  <a:schemeClr val="dk1"/>
                </a:solidFill>
              </a:rPr>
              <a:t>a Prevention Framework to Address Teen “Sexting” Behaviors</a:t>
            </a:r>
            <a:r>
              <a:rPr lang="en" dirty="0">
                <a:solidFill>
                  <a:schemeClr val="dk1"/>
                </a:solidFill>
                <a:hlinkClick r:id="rId4"/>
              </a:rPr>
              <a:t> </a:t>
            </a:r>
            <a:r>
              <a:rPr lang="en" u="sng" dirty="0">
                <a:solidFill>
                  <a:srgbClr val="2200CC"/>
                </a:solidFill>
                <a:hlinkClick r:id="rId4"/>
              </a:rPr>
              <a:t>https://www.ncjrs.gov/pdffiles1/ojjdp/grants/244001.pdf</a:t>
            </a:r>
          </a:p>
          <a:p>
            <a:pPr lvl="0" rtl="0">
              <a:lnSpc>
                <a:spcPct val="144000"/>
              </a:lnSpc>
              <a:spcBef>
                <a:spcPts val="0"/>
              </a:spcBef>
              <a:buNone/>
            </a:pPr>
            <a:r>
              <a:rPr lang="en" dirty="0"/>
              <a:t>Pew, Teen Voices: Dating in the Digital Age, </a:t>
            </a:r>
            <a:r>
              <a:rPr lang="en" u="sng" dirty="0">
                <a:solidFill>
                  <a:schemeClr val="accent5"/>
                </a:solidFill>
                <a:hlinkClick r:id="rId3"/>
              </a:rPr>
              <a:t>http://www.pewinternet.org/online-romance</a:t>
            </a:r>
            <a:r>
              <a:rPr lang="en" dirty="0">
                <a:solidFill>
                  <a:schemeClr val="dk1"/>
                </a:solidFill>
              </a:rPr>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 dirty="0" smtClean="0"/>
              <a:t>These</a:t>
            </a:r>
            <a:r>
              <a:rPr lang="en" baseline="0" dirty="0" smtClean="0"/>
              <a:t> are </a:t>
            </a:r>
            <a:r>
              <a:rPr lang="en" dirty="0" smtClean="0"/>
              <a:t>optional activities depending on how much time you have.</a:t>
            </a:r>
            <a:r>
              <a:rPr lang="en" baseline="0" dirty="0" smtClean="0"/>
              <a:t> </a:t>
            </a:r>
          </a:p>
          <a:p>
            <a:endParaRPr lang="en" baseline="0" dirty="0" smtClean="0"/>
          </a:p>
          <a:p>
            <a:r>
              <a:rPr lang="en" baseline="0" dirty="0" smtClean="0"/>
              <a:t>(1) Role of the Media</a:t>
            </a:r>
          </a:p>
          <a:p>
            <a:r>
              <a:rPr lang="en" dirty="0" smtClean="0"/>
              <a:t>Ask about TV shows, movies, songs or news stories where they see technology come up in dating. Frame that in terms of all of that not necessarily being the norm, or the best examples.</a:t>
            </a:r>
          </a:p>
          <a:p>
            <a:endParaRPr lang="en"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 dirty="0" smtClean="0"/>
              <a:t>(2) Gender</a:t>
            </a:r>
            <a:r>
              <a:rPr lang="en" baseline="0" dirty="0" smtClean="0"/>
              <a:t> Expectations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 dirty="0" smtClean="0"/>
              <a:t>Ask about different expectations for boys and girls in terms of using technology in dating and breakups. You can weave this in again later if they have stories about sexting: what opinions were there about girls who sent sexts? About boys who sent sexts? What about the boys who asked someone to send sexts? Girls? What opinions were there about kids who forwarded sexts? Try to suss out if there are differences in expectation for girls and boys, in terms of “purity,” “sluttiness,” “boldness,” and other expectations.</a:t>
            </a:r>
          </a:p>
          <a:p>
            <a:endParaRPr lang="en-US" dirty="0"/>
          </a:p>
        </p:txBody>
      </p:sp>
    </p:spTree>
    <p:extLst>
      <p:ext uri="{BB962C8B-B14F-4D97-AF65-F5344CB8AC3E}">
        <p14:creationId xmlns:p14="http://schemas.microsoft.com/office/powerpoint/2010/main" val="2977595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a:t>Ask for their definitions first, then </a:t>
            </a:r>
            <a:r>
              <a:rPr lang="en" b="1" dirty="0">
                <a:solidFill>
                  <a:srgbClr val="FF0000"/>
                </a:solidFill>
              </a:rPr>
              <a:t>click to add the definition</a:t>
            </a:r>
            <a:r>
              <a:rPr lang="en" dirty="0"/>
              <a:t> to the screen and frame what they were talking about with this definition. </a:t>
            </a:r>
          </a:p>
          <a:p>
            <a:pPr lvl="0">
              <a:spcBef>
                <a:spcPts val="0"/>
              </a:spcBef>
              <a:buNone/>
            </a:pPr>
            <a:endParaRPr dirty="0"/>
          </a:p>
          <a:p>
            <a:pPr lvl="0">
              <a:spcBef>
                <a:spcPts val="0"/>
              </a:spcBef>
              <a:buClr>
                <a:schemeClr val="dk1"/>
              </a:buClr>
              <a:buSzPct val="100000"/>
              <a:buFont typeface="Arial"/>
              <a:buNone/>
            </a:pPr>
            <a:r>
              <a:rPr lang="en" dirty="0"/>
              <a:t>You can change “sexy” to “sexual” or “explicit” if that suits your audience (or school restrictions). But “sexy” is closer to the language that came out of focus groups in the surveys that have been done, and sounds less stuffy and adult.</a:t>
            </a:r>
          </a:p>
          <a:p>
            <a:pPr lvl="0">
              <a:spcBef>
                <a:spcPts val="0"/>
              </a:spcBef>
              <a:buNone/>
            </a:pPr>
            <a:endParaRPr dirty="0"/>
          </a:p>
          <a:p>
            <a:pPr lvl="0">
              <a:spcBef>
                <a:spcPts val="0"/>
              </a:spcBef>
              <a:buClr>
                <a:schemeClr val="dk1"/>
              </a:buClr>
              <a:buSzPct val="100000"/>
              <a:buFont typeface="Arial"/>
              <a:buNone/>
            </a:pPr>
            <a:r>
              <a:rPr lang="en" dirty="0"/>
              <a:t>Framework from Building a Prevention Framework to Address Teen “Sexting” Behaviors. This study really tried to put sexting into a more ecological big picture. So they spelled out examples for each of these six aspects of sexting, with the idea that helping kids think about the issue broadly will address not just sexting, but also online relationships and behavior and how they are a part of off-line life. They also are getting at the spectrum from playful to abusive or bullying. You can read more at </a:t>
            </a:r>
            <a:r>
              <a:rPr lang="en" u="sng" dirty="0">
                <a:solidFill>
                  <a:schemeClr val="hlink"/>
                </a:solidFill>
                <a:hlinkClick r:id="rId3"/>
              </a:rPr>
              <a:t>https://www.ncjrs.gov/pdffiles1/ojjdp/grants/244001.pdf</a:t>
            </a:r>
            <a:r>
              <a:rPr lang="en" dirty="0"/>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a:t>Ask them first, then </a:t>
            </a:r>
            <a:r>
              <a:rPr lang="en" b="1" dirty="0">
                <a:solidFill>
                  <a:srgbClr val="FF0000"/>
                </a:solidFill>
              </a:rPr>
              <a:t>click to add each item</a:t>
            </a:r>
            <a:r>
              <a:rPr lang="en" dirty="0"/>
              <a:t> in a list of examples (feel free to edit this for your audience, but these are the big ones). </a:t>
            </a:r>
            <a:endParaRPr lang="en" dirty="0" smtClean="0"/>
          </a:p>
          <a:p>
            <a:pPr lvl="0">
              <a:spcBef>
                <a:spcPts val="0"/>
              </a:spcBef>
              <a:buNone/>
            </a:pPr>
            <a:endParaRPr lang="en" dirty="0" smtClean="0"/>
          </a:p>
          <a:p>
            <a:pPr lvl="0">
              <a:spcBef>
                <a:spcPts val="0"/>
              </a:spcBef>
              <a:buNone/>
            </a:pPr>
            <a:r>
              <a:rPr lang="en" dirty="0" smtClean="0"/>
              <a:t>Be </a:t>
            </a:r>
            <a:r>
              <a:rPr lang="en" dirty="0"/>
              <a:t>sure to frame their responses with the list. Point out where their responses match, what they may have missed, and what they have the biggest worries about.</a:t>
            </a:r>
          </a:p>
          <a:p>
            <a:pPr lvl="0">
              <a:spcBef>
                <a:spcPts val="0"/>
              </a:spcBef>
              <a:buClr>
                <a:schemeClr val="dk1"/>
              </a:buClr>
              <a:buSzPct val="100000"/>
              <a:buFont typeface="Arial"/>
              <a:buNone/>
            </a:pPr>
            <a:endParaRPr dirty="0"/>
          </a:p>
          <a:p>
            <a:pPr lvl="0">
              <a:spcBef>
                <a:spcPts val="0"/>
              </a:spcBef>
              <a:buClr>
                <a:schemeClr val="dk1"/>
              </a:buClr>
              <a:buSzPct val="100000"/>
              <a:buFont typeface="Arial"/>
              <a:buNone/>
            </a:pPr>
            <a:r>
              <a:rPr lang="en" dirty="0"/>
              <a:t>A little bit more content for your notes or talking points for each item on the list:</a:t>
            </a:r>
          </a:p>
          <a:p>
            <a:pPr marL="457200" lvl="0" indent="-228600">
              <a:spcBef>
                <a:spcPts val="0"/>
              </a:spcBef>
            </a:pPr>
            <a:r>
              <a:rPr lang="en" u="sng" dirty="0"/>
              <a:t>The person who receives the text doesn’t like it:</a:t>
            </a:r>
            <a:r>
              <a:rPr lang="en" dirty="0"/>
              <a:t> The recipient could </a:t>
            </a:r>
            <a:r>
              <a:rPr lang="en" dirty="0" smtClean="0"/>
              <a:t>be </a:t>
            </a:r>
            <a:r>
              <a:rPr lang="en" dirty="0"/>
              <a:t>embarrassed by the sext or they just aren’t interested. And maybe they tell other people about it.</a:t>
            </a:r>
          </a:p>
          <a:p>
            <a:pPr marL="457200" lvl="0" indent="-228600">
              <a:spcBef>
                <a:spcPts val="0"/>
              </a:spcBef>
            </a:pPr>
            <a:r>
              <a:rPr lang="en" u="sng" dirty="0"/>
              <a:t>Their friend or parent sees it on their phone:</a:t>
            </a:r>
            <a:r>
              <a:rPr lang="en" dirty="0"/>
              <a:t> Someone else could see it (a friend borrows the friend’s phone or a parent looks through messages)</a:t>
            </a:r>
          </a:p>
          <a:p>
            <a:pPr marL="457200" lvl="0" indent="-228600">
              <a:spcBef>
                <a:spcPts val="0"/>
              </a:spcBef>
            </a:pPr>
            <a:r>
              <a:rPr lang="en" u="sng" dirty="0"/>
              <a:t>They forward it (right away, or even much later):</a:t>
            </a:r>
            <a:r>
              <a:rPr lang="en" dirty="0"/>
              <a:t> The sext could be forwarded (right away, by someone who is bullying you, after a breakup)</a:t>
            </a:r>
          </a:p>
          <a:p>
            <a:pPr marL="914400" lvl="1" indent="-228600">
              <a:spcBef>
                <a:spcPts val="0"/>
              </a:spcBef>
            </a:pPr>
            <a:r>
              <a:rPr lang="en" dirty="0"/>
              <a:t>Statistics to cite about forwarding (From </a:t>
            </a:r>
            <a:r>
              <a:rPr lang="en" dirty="0">
                <a:solidFill>
                  <a:schemeClr val="dk1"/>
                </a:solidFill>
              </a:rPr>
              <a:t>The National Campaign to Prevent Teen and Unplanned Pregnancy’s “Sex and Tech”</a:t>
            </a:r>
            <a:r>
              <a:rPr lang="en" dirty="0">
                <a:solidFill>
                  <a:schemeClr val="dk1"/>
                </a:solidFill>
                <a:hlinkClick r:id="rId3"/>
              </a:rPr>
              <a:t> </a:t>
            </a:r>
            <a:r>
              <a:rPr lang="en" u="sng" dirty="0">
                <a:solidFill>
                  <a:srgbClr val="2200CC"/>
                </a:solidFill>
                <a:hlinkClick r:id="rId3"/>
              </a:rPr>
              <a:t>https://thenationalcampaign.org/sites/default/files/resource-primary-download/sex_and_tech_summary.pdf</a:t>
            </a:r>
            <a:r>
              <a:rPr lang="en" dirty="0"/>
              <a:t>)</a:t>
            </a:r>
          </a:p>
          <a:p>
            <a:pPr marL="1371600" lvl="2" indent="-228600">
              <a:spcBef>
                <a:spcPts val="0"/>
              </a:spcBef>
            </a:pPr>
            <a:r>
              <a:rPr lang="en" dirty="0"/>
              <a:t>38% of teen girls and 39% of teen boys say they have had sexually suggestive text messages or emails—originally meant for someone else—shared with them.</a:t>
            </a:r>
          </a:p>
          <a:p>
            <a:pPr marL="1371600" lvl="2" indent="-228600" rtl="0">
              <a:spcBef>
                <a:spcPts val="0"/>
              </a:spcBef>
            </a:pPr>
            <a:r>
              <a:rPr lang="en" dirty="0"/>
              <a:t>25% of teen girls and 33% of teen boys say they have had nude or semi-nude images—originally meant for someone else—shared with them</a:t>
            </a:r>
          </a:p>
          <a:p>
            <a:pPr marL="914400" lvl="1" indent="-228600" rtl="0">
              <a:spcBef>
                <a:spcPts val="0"/>
              </a:spcBef>
            </a:pPr>
            <a:r>
              <a:rPr lang="en" i="1" dirty="0">
                <a:solidFill>
                  <a:schemeClr val="dk1"/>
                </a:solidFill>
              </a:rPr>
              <a:t>The next slide, optional, has this quote: “This girl sent pictures to her boyfriend,” wrote one older high school boy.  “Then they broke up and he sent them to his friend, who sent them to like everyone in my school. Then she was supposed to come to my school because she got kicked out of her school because it was a Catholic school….it ruined high school for her.” (Pew Teens &amp; Sexting: Overview)</a:t>
            </a:r>
          </a:p>
          <a:p>
            <a:pPr marL="457200" lvl="0" indent="-228600">
              <a:spcBef>
                <a:spcPts val="0"/>
              </a:spcBef>
            </a:pPr>
            <a:r>
              <a:rPr lang="en" u="sng" dirty="0"/>
              <a:t>They (or someone else) post it to the Internet and it is out there FOREVER</a:t>
            </a:r>
            <a:r>
              <a:rPr lang="en" dirty="0"/>
              <a:t>. Anything posted to the Internet is probably out there forever (imagine future jobs, colleges, future partners). You can liken it to a feather pillow torn open on the top of a hill on a windy day, and the feather go everywhere - you’ll never find them all.</a:t>
            </a:r>
          </a:p>
          <a:p>
            <a:pPr marL="457200" lvl="0" indent="-228600">
              <a:spcBef>
                <a:spcPts val="0"/>
              </a:spcBef>
            </a:pPr>
            <a:r>
              <a:rPr lang="en" u="sng" dirty="0"/>
              <a:t>You get in trouble:</a:t>
            </a:r>
            <a:r>
              <a:rPr lang="en" dirty="0"/>
              <a:t> with parents, the school, or even the law. Getting in legal trouble is a really rare outcome, but it has happened and has been in the news off and on. We suggest shying away from this, because it sounds more like a scare tactic. Most teens are more worried about their reputations, and that is a more realistic (and motivating) worry.</a:t>
            </a:r>
          </a:p>
          <a:p>
            <a:pPr marL="457200" lvl="0" indent="-228600">
              <a:spcBef>
                <a:spcPts val="0"/>
              </a:spcBef>
            </a:pPr>
            <a:r>
              <a:rPr lang="en" u="sng" dirty="0"/>
              <a:t>You don’t want to sext, but someone makes you feel like you have to:</a:t>
            </a:r>
            <a:r>
              <a:rPr lang="en" dirty="0"/>
              <a:t> BE SURE to talk about this! Two different studies found that about half of girls said they sent a sext because they felt pressured to do so (MTV/AP &amp; Sex &amp; Tech).</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pewinternet.org/online-romance/"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hyperlink" Target="http://www.pewinternet.org/online-romance"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lIns="91425" tIns="91425" rIns="91425" bIns="91425" anchor="b" anchorCtr="0">
            <a:noAutofit/>
          </a:bodyPr>
          <a:lstStyle/>
          <a:p>
            <a:pPr lvl="0">
              <a:spcBef>
                <a:spcPts val="0"/>
              </a:spcBef>
              <a:buNone/>
            </a:pPr>
            <a:r>
              <a:rPr lang="en" sz="4000" dirty="0" smtClean="0">
                <a:latin typeface="Tahoma" panose="020B0604030504040204" pitchFamily="34" charset="0"/>
                <a:ea typeface="Tahoma" panose="020B0604030504040204" pitchFamily="34" charset="0"/>
                <a:cs typeface="Tahoma" panose="020B0604030504040204" pitchFamily="34" charset="0"/>
              </a:rPr>
              <a:t>Let’s Talk About…</a:t>
            </a:r>
            <a:br>
              <a:rPr lang="en" sz="4000" dirty="0" smtClean="0">
                <a:latin typeface="Tahoma" panose="020B0604030504040204" pitchFamily="34" charset="0"/>
                <a:ea typeface="Tahoma" panose="020B0604030504040204" pitchFamily="34" charset="0"/>
                <a:cs typeface="Tahoma" panose="020B0604030504040204" pitchFamily="34" charset="0"/>
              </a:rPr>
            </a:br>
            <a:r>
              <a:rPr lang="en" sz="4000" dirty="0" smtClean="0">
                <a:latin typeface="Tahoma" panose="020B0604030504040204" pitchFamily="34" charset="0"/>
                <a:ea typeface="Tahoma" panose="020B0604030504040204" pitchFamily="34" charset="0"/>
                <a:cs typeface="Tahoma" panose="020B0604030504040204" pitchFamily="34" charset="0"/>
              </a:rPr>
              <a:t>Sexting</a:t>
            </a:r>
            <a:endParaRPr lang="en" sz="40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457200" y="445025"/>
            <a:ext cx="8375100" cy="572700"/>
          </a:xfrm>
          <a:prstGeom prst="rect">
            <a:avLst/>
          </a:prstGeom>
        </p:spPr>
        <p:txBody>
          <a:bodyPr lIns="91425" tIns="91425" rIns="91425" bIns="91425" anchor="t" anchorCtr="0">
            <a:noAutofit/>
          </a:bodyPr>
          <a:lstStyle/>
          <a:p>
            <a:pPr lvl="0">
              <a:spcBef>
                <a:spcPts val="0"/>
              </a:spcBef>
              <a:buNone/>
            </a:pPr>
            <a:r>
              <a:rPr lang="en" dirty="0" smtClean="0">
                <a:latin typeface="+mj-lt"/>
              </a:rPr>
              <a:t>What If…</a:t>
            </a:r>
            <a:endParaRPr lang="en" dirty="0">
              <a:latin typeface="+mj-lt"/>
            </a:endParaRPr>
          </a:p>
        </p:txBody>
      </p:sp>
      <p:sp>
        <p:nvSpPr>
          <p:cNvPr id="87" name="Shape 87"/>
          <p:cNvSpPr txBox="1">
            <a:spLocks noGrp="1"/>
          </p:cNvSpPr>
          <p:nvPr>
            <p:ph type="body" idx="1"/>
          </p:nvPr>
        </p:nvSpPr>
        <p:spPr>
          <a:xfrm>
            <a:off x="457200" y="1123950"/>
            <a:ext cx="8444400" cy="3416400"/>
          </a:xfrm>
          <a:prstGeom prst="rect">
            <a:avLst/>
          </a:prstGeom>
        </p:spPr>
        <p:txBody>
          <a:bodyPr lIns="91425" tIns="91425" rIns="91425" bIns="91425" anchor="t" anchorCtr="0">
            <a:noAutofit/>
          </a:bodyPr>
          <a:lstStyle/>
          <a:p>
            <a:pPr lvl="0">
              <a:spcBef>
                <a:spcPts val="0"/>
              </a:spcBef>
              <a:buClr>
                <a:schemeClr val="dk1"/>
              </a:buClr>
              <a:buSzPct val="61111"/>
              <a:buFont typeface="Arial"/>
              <a:buNone/>
            </a:pPr>
            <a:r>
              <a:rPr lang="en" dirty="0" smtClean="0">
                <a:solidFill>
                  <a:schemeClr val="tx1"/>
                </a:solidFill>
                <a:latin typeface="+mj-lt"/>
              </a:rPr>
              <a:t>It’s about more than just trusting someone.</a:t>
            </a:r>
            <a:endParaRPr lang="en" dirty="0">
              <a:solidFill>
                <a:schemeClr val="tx1"/>
              </a:solidFill>
              <a:latin typeface="+mj-lt"/>
            </a:endParaRPr>
          </a:p>
          <a:p>
            <a:pPr marL="285750" lvl="0" indent="-285750">
              <a:spcBef>
                <a:spcPts val="0"/>
              </a:spcBef>
              <a:buClr>
                <a:schemeClr val="dk1"/>
              </a:buClr>
              <a:buSzPct val="61111"/>
              <a:buFont typeface="Arial" panose="020B0604020202020204" pitchFamily="34" charset="0"/>
              <a:buChar char="•"/>
            </a:pPr>
            <a:r>
              <a:rPr lang="en-US" dirty="0" smtClean="0">
                <a:solidFill>
                  <a:schemeClr val="tx1"/>
                </a:solidFill>
                <a:latin typeface="+mj-lt"/>
              </a:rPr>
              <a:t>You </a:t>
            </a:r>
            <a:r>
              <a:rPr lang="en-US" dirty="0">
                <a:solidFill>
                  <a:schemeClr val="tx1"/>
                </a:solidFill>
                <a:latin typeface="+mj-lt"/>
              </a:rPr>
              <a:t>feel worried or </a:t>
            </a:r>
            <a:r>
              <a:rPr lang="en-US" dirty="0" smtClean="0">
                <a:solidFill>
                  <a:schemeClr val="tx1"/>
                </a:solidFill>
                <a:latin typeface="+mj-lt"/>
              </a:rPr>
              <a:t>uncomfortable?</a:t>
            </a:r>
          </a:p>
          <a:p>
            <a:pPr marL="285750" lvl="0" indent="-285750">
              <a:spcBef>
                <a:spcPts val="0"/>
              </a:spcBef>
              <a:buClr>
                <a:schemeClr val="dk1"/>
              </a:buClr>
              <a:buSzPct val="61111"/>
              <a:buFont typeface="Arial" panose="020B0604020202020204" pitchFamily="34" charset="0"/>
              <a:buChar char="•"/>
            </a:pPr>
            <a:r>
              <a:rPr lang="en-US" dirty="0" smtClean="0">
                <a:solidFill>
                  <a:schemeClr val="tx1"/>
                </a:solidFill>
                <a:latin typeface="+mj-lt"/>
              </a:rPr>
              <a:t>The </a:t>
            </a:r>
            <a:r>
              <a:rPr lang="en-US" dirty="0">
                <a:solidFill>
                  <a:schemeClr val="tx1"/>
                </a:solidFill>
                <a:latin typeface="+mj-lt"/>
              </a:rPr>
              <a:t>person you sent it to loses their phone or gets </a:t>
            </a:r>
            <a:r>
              <a:rPr lang="en-US" dirty="0" smtClean="0">
                <a:solidFill>
                  <a:schemeClr val="tx1"/>
                </a:solidFill>
                <a:latin typeface="+mj-lt"/>
              </a:rPr>
              <a:t>hacked?</a:t>
            </a:r>
          </a:p>
          <a:p>
            <a:pPr marL="285750" lvl="0" indent="-285750">
              <a:spcBef>
                <a:spcPts val="0"/>
              </a:spcBef>
              <a:buClr>
                <a:schemeClr val="dk1"/>
              </a:buClr>
              <a:buSzPct val="61111"/>
              <a:buFont typeface="Arial" panose="020B0604020202020204" pitchFamily="34" charset="0"/>
              <a:buChar char="•"/>
            </a:pPr>
            <a:r>
              <a:rPr lang="en-US" dirty="0" smtClean="0">
                <a:solidFill>
                  <a:schemeClr val="tx1"/>
                </a:solidFill>
                <a:latin typeface="+mj-lt"/>
              </a:rPr>
              <a:t>The </a:t>
            </a:r>
            <a:r>
              <a:rPr lang="en-US" dirty="0">
                <a:solidFill>
                  <a:schemeClr val="tx1"/>
                </a:solidFill>
                <a:latin typeface="+mj-lt"/>
              </a:rPr>
              <a:t>relationship changes? Breakups can bring out the worst in all of </a:t>
            </a:r>
            <a:r>
              <a:rPr lang="en-US" dirty="0" smtClean="0">
                <a:solidFill>
                  <a:schemeClr val="tx1"/>
                </a:solidFill>
                <a:latin typeface="+mj-lt"/>
              </a:rPr>
              <a:t>us.</a:t>
            </a:r>
          </a:p>
          <a:p>
            <a:pPr marL="285750" lvl="0" indent="-285750">
              <a:spcBef>
                <a:spcPts val="0"/>
              </a:spcBef>
              <a:buClr>
                <a:schemeClr val="dk1"/>
              </a:buClr>
              <a:buSzPct val="61111"/>
              <a:buFont typeface="Arial" panose="020B0604020202020204" pitchFamily="34" charset="0"/>
              <a:buChar char="•"/>
            </a:pPr>
            <a:r>
              <a:rPr lang="en-US" dirty="0" smtClean="0">
                <a:solidFill>
                  <a:schemeClr val="tx1"/>
                </a:solidFill>
                <a:latin typeface="+mj-lt"/>
              </a:rPr>
              <a:t>A </a:t>
            </a:r>
            <a:r>
              <a:rPr lang="en-US" dirty="0">
                <a:solidFill>
                  <a:schemeClr val="tx1"/>
                </a:solidFill>
                <a:latin typeface="+mj-lt"/>
              </a:rPr>
              <a:t>friend or parent scrolls through the messages and sees it?</a:t>
            </a:r>
          </a:p>
          <a:p>
            <a:pPr lvl="0" rtl="0">
              <a:spcBef>
                <a:spcPts val="0"/>
              </a:spcBef>
              <a:buNone/>
            </a:pPr>
            <a:endParaRPr dirty="0">
              <a:solidFill>
                <a:schemeClr val="tx1"/>
              </a:solidFill>
              <a:latin typeface="+mj-lt"/>
            </a:endParaRPr>
          </a:p>
          <a:p>
            <a:pPr lvl="0" algn="r">
              <a:spcBef>
                <a:spcPts val="0"/>
              </a:spcBef>
              <a:buNone/>
            </a:pPr>
            <a:endParaRPr dirty="0">
              <a:solidFill>
                <a:schemeClr val="tx1"/>
              </a:solidFill>
              <a:latin typeface="+mj-lt"/>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dirty="0">
                <a:latin typeface="+mj-lt"/>
              </a:rPr>
              <a:t>“This girl sent pictures to her boyfriend...then they broke up and he sent them to his friend, who sent them to like everyone in my school. Then she was supposed to come to my school because she got kicked out of her school because it was a Catholic school….it ruined high school for her</a:t>
            </a:r>
            <a:r>
              <a:rPr lang="en" dirty="0" smtClean="0">
                <a:latin typeface="+mj-lt"/>
              </a:rPr>
              <a:t>.”</a:t>
            </a:r>
          </a:p>
          <a:p>
            <a:pPr algn="r">
              <a:lnSpc>
                <a:spcPct val="100000"/>
              </a:lnSpc>
              <a:spcAft>
                <a:spcPts val="0"/>
              </a:spcAft>
            </a:pPr>
            <a:r>
              <a:rPr lang="en" sz="1200" dirty="0" smtClean="0">
                <a:latin typeface="+mj-lt"/>
              </a:rPr>
              <a:t>-- Pew’s </a:t>
            </a:r>
            <a:r>
              <a:rPr lang="en" sz="1200" dirty="0">
                <a:latin typeface="+mj-lt"/>
              </a:rPr>
              <a:t>Teens &amp; Sexting: Major </a:t>
            </a:r>
            <a:r>
              <a:rPr lang="en" sz="1200" dirty="0" smtClean="0">
                <a:latin typeface="+mj-lt"/>
              </a:rPr>
              <a:t>Findings </a:t>
            </a:r>
          </a:p>
          <a:p>
            <a:pPr algn="r">
              <a:lnSpc>
                <a:spcPct val="100000"/>
              </a:lnSpc>
              <a:spcAft>
                <a:spcPts val="0"/>
              </a:spcAft>
            </a:pPr>
            <a:r>
              <a:rPr lang="en" sz="1200" dirty="0" smtClean="0">
                <a:latin typeface="+mj-lt"/>
              </a:rPr>
              <a:t>http</a:t>
            </a:r>
            <a:r>
              <a:rPr lang="en" sz="1200" dirty="0">
                <a:latin typeface="+mj-lt"/>
              </a:rPr>
              <a:t>://www.pewinternet.org/2009/12/15/teens-and-sexting-major-findings</a:t>
            </a:r>
            <a:r>
              <a:rPr lang="en" dirty="0">
                <a:latin typeface="+mj-lt"/>
              </a:rPr>
              <a:t>/</a:t>
            </a:r>
          </a:p>
          <a:p>
            <a:pPr lvl="0">
              <a:spcBef>
                <a:spcPts val="0"/>
              </a:spcBef>
              <a:spcAft>
                <a:spcPts val="0"/>
              </a:spcAft>
              <a:buNone/>
            </a:pPr>
            <a:endParaRPr lang="en" dirty="0">
              <a:latin typeface="+mj-lt"/>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Does It… </a:t>
            </a:r>
            <a:endParaRPr lang="en-US" dirty="0"/>
          </a:p>
        </p:txBody>
      </p:sp>
      <p:sp>
        <p:nvSpPr>
          <p:cNvPr id="3" name="Text Placeholder 2"/>
          <p:cNvSpPr>
            <a:spLocks noGrp="1"/>
          </p:cNvSpPr>
          <p:nvPr>
            <p:ph type="body" idx="1"/>
          </p:nvPr>
        </p:nvSpPr>
        <p:spPr/>
        <p:txBody>
          <a:bodyPr/>
          <a:lstStyle/>
          <a:p>
            <a:pPr marL="285750" indent="-285750">
              <a:buClr>
                <a:schemeClr val="dk1"/>
              </a:buClr>
              <a:buSzPct val="61111"/>
              <a:buFont typeface="Arial" panose="020B0604020202020204" pitchFamily="34" charset="0"/>
              <a:buChar char="•"/>
            </a:pPr>
            <a:r>
              <a:rPr lang="en-US" dirty="0">
                <a:solidFill>
                  <a:schemeClr val="tx1"/>
                </a:solidFill>
                <a:latin typeface="+mj-lt"/>
              </a:rPr>
              <a:t>Feel flirty and fun?  </a:t>
            </a:r>
          </a:p>
          <a:p>
            <a:pPr marL="285750" indent="-285750">
              <a:buClr>
                <a:schemeClr val="dk1"/>
              </a:buClr>
              <a:buSzPct val="61111"/>
              <a:buFont typeface="Arial" panose="020B0604020202020204" pitchFamily="34" charset="0"/>
              <a:buChar char="•"/>
            </a:pPr>
            <a:r>
              <a:rPr lang="en-US" dirty="0">
                <a:solidFill>
                  <a:schemeClr val="tx1"/>
                </a:solidFill>
                <a:latin typeface="+mj-lt"/>
              </a:rPr>
              <a:t>Need to be a sexier picture than you want it to be? </a:t>
            </a:r>
          </a:p>
          <a:p>
            <a:pPr marL="285750" indent="-285750">
              <a:buClr>
                <a:schemeClr val="dk1"/>
              </a:buClr>
              <a:buSzPct val="61111"/>
              <a:buFont typeface="Arial" panose="020B0604020202020204" pitchFamily="34" charset="0"/>
              <a:buChar char="•"/>
            </a:pPr>
            <a:r>
              <a:rPr lang="en-US" dirty="0">
                <a:solidFill>
                  <a:schemeClr val="tx1"/>
                </a:solidFill>
                <a:latin typeface="+mj-lt"/>
              </a:rPr>
              <a:t>Make you feel happy and excited to send or receive it?</a:t>
            </a:r>
          </a:p>
          <a:p>
            <a:pPr marL="285750" indent="-285750">
              <a:buClr>
                <a:schemeClr val="dk1"/>
              </a:buClr>
              <a:buSzPct val="61111"/>
              <a:buFont typeface="Arial" panose="020B0604020202020204" pitchFamily="34" charset="0"/>
              <a:buChar char="•"/>
            </a:pPr>
            <a:r>
              <a:rPr lang="en-US" dirty="0">
                <a:solidFill>
                  <a:schemeClr val="tx1"/>
                </a:solidFill>
                <a:latin typeface="+mj-lt"/>
              </a:rPr>
              <a:t>Give you the closeness (or whatever) you want in the relationship?</a:t>
            </a:r>
          </a:p>
          <a:p>
            <a:pPr marL="285750" indent="-285750">
              <a:buClr>
                <a:schemeClr val="dk1"/>
              </a:buClr>
              <a:buSzPct val="61111"/>
              <a:buFont typeface="Arial" panose="020B0604020202020204" pitchFamily="34" charset="0"/>
              <a:buChar char="•"/>
            </a:pPr>
            <a:r>
              <a:rPr lang="en-US" dirty="0">
                <a:solidFill>
                  <a:schemeClr val="tx1"/>
                </a:solidFill>
                <a:latin typeface="+mj-lt"/>
              </a:rPr>
              <a:t>Feel like you can say no? </a:t>
            </a:r>
          </a:p>
          <a:p>
            <a:endParaRPr lang="en-US" dirty="0"/>
          </a:p>
        </p:txBody>
      </p:sp>
    </p:spTree>
    <p:extLst>
      <p:ext uri="{BB962C8B-B14F-4D97-AF65-F5344CB8AC3E}">
        <p14:creationId xmlns:p14="http://schemas.microsoft.com/office/powerpoint/2010/main" val="816841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Your Turn</a:t>
            </a:r>
          </a:p>
        </p:txBody>
      </p:sp>
      <p:sp>
        <p:nvSpPr>
          <p:cNvPr id="93" name="Shape 9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381000" rtl="0">
              <a:spcBef>
                <a:spcPts val="0"/>
              </a:spcBef>
              <a:buSzPct val="100000"/>
              <a:buFont typeface="Arial" panose="020B0604020202020204" pitchFamily="34" charset="0"/>
              <a:buChar char="•"/>
            </a:pPr>
            <a:r>
              <a:rPr lang="en" dirty="0">
                <a:solidFill>
                  <a:schemeClr val="tx1"/>
                </a:solidFill>
                <a:latin typeface="+mj-lt"/>
              </a:rPr>
              <a:t>What are the pros and cons?</a:t>
            </a:r>
          </a:p>
          <a:p>
            <a:pPr marL="457200" lvl="0" indent="-381000">
              <a:spcBef>
                <a:spcPts val="0"/>
              </a:spcBef>
              <a:buSzPct val="100000"/>
              <a:buFont typeface="Arial" panose="020B0604020202020204" pitchFamily="34" charset="0"/>
              <a:buChar char="•"/>
            </a:pPr>
            <a:r>
              <a:rPr lang="en" dirty="0">
                <a:solidFill>
                  <a:schemeClr val="tx1"/>
                </a:solidFill>
                <a:latin typeface="+mj-lt"/>
              </a:rPr>
              <a:t>Does sexting fit into a healthy relationship</a:t>
            </a:r>
            <a:r>
              <a:rPr lang="en" dirty="0" smtClean="0">
                <a:solidFill>
                  <a:schemeClr val="tx1"/>
                </a:solidFill>
                <a:latin typeface="+mj-lt"/>
              </a:rPr>
              <a:t>?</a:t>
            </a:r>
          </a:p>
          <a:p>
            <a:pPr marL="457200" lvl="0" indent="-381000">
              <a:spcBef>
                <a:spcPts val="0"/>
              </a:spcBef>
              <a:buSzPct val="100000"/>
              <a:buFont typeface="Arial" panose="020B0604020202020204" pitchFamily="34" charset="0"/>
              <a:buChar char="•"/>
            </a:pPr>
            <a:r>
              <a:rPr lang="en" dirty="0" smtClean="0">
                <a:solidFill>
                  <a:schemeClr val="tx1"/>
                </a:solidFill>
                <a:latin typeface="+mj-lt"/>
              </a:rPr>
              <a:t>What are other ways to have fun and flirt through text that might have less risks than a sext?</a:t>
            </a:r>
            <a:endParaRPr lang="en" dirty="0">
              <a:solidFill>
                <a:schemeClr val="tx1"/>
              </a:solidFill>
              <a:latin typeface="+mj-lt"/>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dirty="0">
                <a:latin typeface="+mj-lt"/>
              </a:rPr>
              <a:t>What would you do if...</a:t>
            </a:r>
          </a:p>
        </p:txBody>
      </p:sp>
      <p:sp>
        <p:nvSpPr>
          <p:cNvPr id="99" name="Shape 99"/>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lgn="r">
              <a:spcBef>
                <a:spcPts val="0"/>
              </a:spcBef>
              <a:buNone/>
            </a:pPr>
            <a:r>
              <a:rPr lang="en" sz="2400" dirty="0" smtClean="0">
                <a:solidFill>
                  <a:schemeClr val="tx1"/>
                </a:solidFill>
                <a:latin typeface="+mj-lt"/>
              </a:rPr>
              <a:t>...you received a forwarded sext?</a:t>
            </a:r>
          </a:p>
          <a:p>
            <a:pPr lvl="0" algn="r">
              <a:spcBef>
                <a:spcPts val="0"/>
              </a:spcBef>
              <a:buNone/>
            </a:pPr>
            <a:r>
              <a:rPr lang="en" sz="2400" dirty="0" smtClean="0">
                <a:solidFill>
                  <a:schemeClr val="tx1"/>
                </a:solidFill>
                <a:latin typeface="+mj-lt"/>
              </a:rPr>
              <a:t>...a friend came to you for help?</a:t>
            </a:r>
          </a:p>
          <a:p>
            <a:pPr lvl="0" algn="r">
              <a:spcBef>
                <a:spcPts val="0"/>
              </a:spcBef>
              <a:buNone/>
            </a:pPr>
            <a:r>
              <a:rPr lang="en" sz="2400" dirty="0" smtClean="0">
                <a:solidFill>
                  <a:schemeClr val="tx1"/>
                </a:solidFill>
                <a:latin typeface="+mj-lt"/>
              </a:rPr>
              <a:t>...you saw a friend pressuring someone to sext?</a:t>
            </a:r>
          </a:p>
          <a:p>
            <a:pPr lvl="0" algn="r">
              <a:spcBef>
                <a:spcPts val="0"/>
              </a:spcBef>
              <a:buNone/>
            </a:pPr>
            <a:r>
              <a:rPr lang="en" sz="2400" dirty="0" smtClean="0">
                <a:solidFill>
                  <a:schemeClr val="tx1"/>
                </a:solidFill>
                <a:latin typeface="+mj-lt"/>
              </a:rPr>
              <a:t>...someone pressures you to sext?</a:t>
            </a:r>
          </a:p>
          <a:p>
            <a:pPr lvl="0">
              <a:spcBef>
                <a:spcPts val="0"/>
              </a:spcBef>
              <a:buClr>
                <a:schemeClr val="dk1"/>
              </a:buClr>
              <a:buSzPct val="61111"/>
              <a:buFont typeface="Arial"/>
              <a:buNone/>
            </a:pPr>
            <a:endParaRPr dirty="0" smtClean="0">
              <a:solidFill>
                <a:schemeClr val="tx1"/>
              </a:solidFill>
              <a:latin typeface="+mj-lt"/>
            </a:endParaRPr>
          </a:p>
          <a:p>
            <a:pPr lvl="0">
              <a:spcBef>
                <a:spcPts val="0"/>
              </a:spcBef>
              <a:buNone/>
            </a:pPr>
            <a:endParaRPr dirty="0">
              <a:solidFill>
                <a:schemeClr val="tx1"/>
              </a:solidFill>
              <a:latin typeface="+mj-lt"/>
            </a:endParaRP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dirty="0">
                <a:latin typeface="+mj-lt"/>
              </a:rPr>
              <a:t>Who would you turn to...</a:t>
            </a:r>
          </a:p>
        </p:txBody>
      </p:sp>
      <p:sp>
        <p:nvSpPr>
          <p:cNvPr id="105" name="Shape 105"/>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lgn="r">
              <a:spcBef>
                <a:spcPts val="0"/>
              </a:spcBef>
              <a:buNone/>
            </a:pPr>
            <a:r>
              <a:rPr lang="en" sz="2400" dirty="0">
                <a:solidFill>
                  <a:schemeClr val="tx1"/>
                </a:solidFill>
                <a:latin typeface="+mj-lt"/>
              </a:rPr>
              <a:t>...if you needed</a:t>
            </a:r>
            <a:r>
              <a:rPr lang="en" sz="2400" dirty="0">
                <a:latin typeface="+mj-lt"/>
              </a:rPr>
              <a:t> </a:t>
            </a:r>
            <a:r>
              <a:rPr lang="en" sz="2400" b="1" dirty="0">
                <a:solidFill>
                  <a:srgbClr val="FF0000"/>
                </a:solidFill>
                <a:latin typeface="+mj-lt"/>
              </a:rPr>
              <a:t>help</a:t>
            </a:r>
            <a:r>
              <a:rPr lang="en" sz="2400" dirty="0">
                <a:solidFill>
                  <a:schemeClr val="tx1"/>
                </a:solidFill>
                <a:latin typeface="+mj-lt"/>
              </a:rPr>
              <a:t>?</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Clr>
                <a:srgbClr val="000000"/>
              </a:buClr>
              <a:buSzPct val="39285"/>
              <a:buFont typeface="Arial"/>
              <a:buNone/>
            </a:pPr>
            <a:r>
              <a:rPr lang="en" dirty="0" smtClean="0">
                <a:latin typeface="+mj-lt"/>
              </a:rPr>
              <a:t>Ways </a:t>
            </a:r>
            <a:r>
              <a:rPr lang="en" dirty="0">
                <a:latin typeface="+mj-lt"/>
              </a:rPr>
              <a:t>to Turn Down a Sext Request</a:t>
            </a:r>
          </a:p>
        </p:txBody>
      </p:sp>
      <p:sp>
        <p:nvSpPr>
          <p:cNvPr id="111" name="Shape 11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a:spcBef>
                <a:spcPts val="0"/>
              </a:spcBef>
              <a:buAutoNum type="arabicPeriod"/>
            </a:pPr>
            <a:r>
              <a:rPr lang="en" dirty="0" smtClean="0">
                <a:solidFill>
                  <a:schemeClr val="tx1"/>
                </a:solidFill>
                <a:latin typeface="+mj-lt"/>
              </a:rPr>
              <a:t>Keep it simple</a:t>
            </a:r>
          </a:p>
          <a:p>
            <a:pPr marL="457200" lvl="0" indent="-228600">
              <a:spcBef>
                <a:spcPts val="0"/>
              </a:spcBef>
              <a:buAutoNum type="arabicPeriod"/>
            </a:pPr>
            <a:r>
              <a:rPr lang="en" dirty="0" smtClean="0">
                <a:solidFill>
                  <a:schemeClr val="tx1"/>
                </a:solidFill>
                <a:latin typeface="+mj-lt"/>
              </a:rPr>
              <a:t>Offer an alternative photo/message</a:t>
            </a:r>
            <a:endParaRPr lang="en" dirty="0">
              <a:solidFill>
                <a:schemeClr val="tx1"/>
              </a:solidFill>
              <a:latin typeface="+mj-lt"/>
            </a:endParaRPr>
          </a:p>
          <a:p>
            <a:pPr marL="457200" lvl="0" indent="-228600">
              <a:spcBef>
                <a:spcPts val="0"/>
              </a:spcBef>
              <a:buAutoNum type="arabicPeriod"/>
            </a:pPr>
            <a:r>
              <a:rPr lang="en" dirty="0">
                <a:solidFill>
                  <a:schemeClr val="tx1"/>
                </a:solidFill>
                <a:latin typeface="+mj-lt"/>
              </a:rPr>
              <a:t>Keep it </a:t>
            </a:r>
            <a:r>
              <a:rPr lang="en" dirty="0" smtClean="0">
                <a:solidFill>
                  <a:schemeClr val="tx1"/>
                </a:solidFill>
                <a:latin typeface="+mj-lt"/>
              </a:rPr>
              <a:t>offline</a:t>
            </a:r>
          </a:p>
          <a:p>
            <a:pPr marL="457200" indent="-228600">
              <a:buFontTx/>
              <a:buAutoNum type="arabicPeriod"/>
            </a:pPr>
            <a:r>
              <a:rPr lang="en" dirty="0">
                <a:solidFill>
                  <a:schemeClr val="tx1"/>
                </a:solidFill>
              </a:rPr>
              <a:t>Use </a:t>
            </a:r>
            <a:r>
              <a:rPr lang="en" dirty="0" smtClean="0">
                <a:solidFill>
                  <a:schemeClr val="tx1"/>
                </a:solidFill>
              </a:rPr>
              <a:t>humor</a:t>
            </a:r>
          </a:p>
          <a:p>
            <a:pPr marL="457200" indent="-228600">
              <a:buFontTx/>
              <a:buAutoNum type="arabicPeriod"/>
            </a:pPr>
            <a:endParaRPr lang="en" dirty="0">
              <a:solidFill>
                <a:schemeClr val="tx1"/>
              </a:solidFill>
            </a:endParaRPr>
          </a:p>
          <a:p>
            <a:pPr marL="457200" lvl="0" indent="-228600">
              <a:spcBef>
                <a:spcPts val="0"/>
              </a:spcBef>
              <a:buAutoNum type="arabicPeriod"/>
            </a:pPr>
            <a:endParaRPr lang="en" dirty="0">
              <a:solidFill>
                <a:schemeClr val="tx1"/>
              </a:solidFill>
              <a:latin typeface="+mj-lt"/>
            </a:endParaRPr>
          </a:p>
          <a:p>
            <a:pPr marL="457200" lvl="0" indent="-228600" rtl="0">
              <a:spcBef>
                <a:spcPts val="0"/>
              </a:spcBef>
              <a:buAutoNum type="arabicPeriod"/>
            </a:pPr>
            <a:endParaRPr dirty="0"/>
          </a:p>
          <a:p>
            <a:pPr lvl="0" rtl="0">
              <a:spcBef>
                <a:spcPts val="0"/>
              </a:spcBef>
              <a:buNone/>
            </a:pPr>
            <a:endParaRPr dirty="0"/>
          </a:p>
          <a:p>
            <a:pPr lvl="0" rtl="0">
              <a:spcBef>
                <a:spcPts val="0"/>
              </a:spcBef>
              <a:buNone/>
            </a:pPr>
            <a:endParaRPr dirty="0"/>
          </a:p>
          <a:p>
            <a:pPr lvl="0" algn="r">
              <a:spcBef>
                <a:spcPts val="0"/>
              </a:spcBef>
              <a:buNone/>
            </a:pPr>
            <a:endParaRPr dirty="0"/>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457200" y="445025"/>
            <a:ext cx="8375100" cy="572700"/>
          </a:xfrm>
          <a:prstGeom prst="rect">
            <a:avLst/>
          </a:prstGeom>
        </p:spPr>
        <p:txBody>
          <a:bodyPr lIns="91425" tIns="91425" rIns="91425" bIns="91425" anchor="t" anchorCtr="0">
            <a:noAutofit/>
          </a:bodyPr>
          <a:lstStyle/>
          <a:p>
            <a:pPr lvl="0">
              <a:spcBef>
                <a:spcPts val="0"/>
              </a:spcBef>
              <a:buNone/>
            </a:pPr>
            <a:r>
              <a:rPr lang="en" dirty="0" smtClean="0">
                <a:latin typeface="+mj-lt"/>
              </a:rPr>
              <a:t> </a:t>
            </a:r>
            <a:r>
              <a:rPr lang="en" dirty="0">
                <a:latin typeface="+mj-lt"/>
              </a:rPr>
              <a:t>Things to Think About Before You Hit Send</a:t>
            </a:r>
          </a:p>
        </p:txBody>
      </p:sp>
      <p:sp>
        <p:nvSpPr>
          <p:cNvPr id="117" name="Shape 117"/>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a:spcBef>
                <a:spcPts val="0"/>
              </a:spcBef>
              <a:buAutoNum type="arabicPeriod"/>
            </a:pPr>
            <a:r>
              <a:rPr lang="en" dirty="0">
                <a:solidFill>
                  <a:schemeClr val="tx1"/>
                </a:solidFill>
                <a:latin typeface="+mj-lt"/>
              </a:rPr>
              <a:t>Don’t </a:t>
            </a:r>
            <a:r>
              <a:rPr lang="en" dirty="0" smtClean="0">
                <a:solidFill>
                  <a:schemeClr val="tx1"/>
                </a:solidFill>
                <a:latin typeface="+mj-lt"/>
              </a:rPr>
              <a:t>assume absolute and longterm </a:t>
            </a:r>
            <a:r>
              <a:rPr lang="en" dirty="0">
                <a:solidFill>
                  <a:schemeClr val="tx1"/>
                </a:solidFill>
                <a:latin typeface="+mj-lt"/>
              </a:rPr>
              <a:t>privacy</a:t>
            </a:r>
          </a:p>
          <a:p>
            <a:pPr marL="457200" lvl="0" indent="-228600">
              <a:spcBef>
                <a:spcPts val="0"/>
              </a:spcBef>
              <a:buAutoNum type="arabicPeriod"/>
            </a:pPr>
            <a:r>
              <a:rPr lang="en" dirty="0" smtClean="0">
                <a:solidFill>
                  <a:schemeClr val="tx1"/>
                </a:solidFill>
                <a:latin typeface="+mj-lt"/>
              </a:rPr>
              <a:t>It can be very hard or impossible to get it back </a:t>
            </a:r>
            <a:endParaRPr lang="en" dirty="0">
              <a:solidFill>
                <a:schemeClr val="tx1"/>
              </a:solidFill>
              <a:latin typeface="+mj-lt"/>
            </a:endParaRPr>
          </a:p>
          <a:p>
            <a:pPr marL="457200" lvl="0" indent="-228600">
              <a:spcBef>
                <a:spcPts val="0"/>
              </a:spcBef>
              <a:buAutoNum type="arabicPeriod"/>
            </a:pPr>
            <a:r>
              <a:rPr lang="en" dirty="0" smtClean="0">
                <a:solidFill>
                  <a:schemeClr val="tx1"/>
                </a:solidFill>
                <a:latin typeface="+mj-lt"/>
              </a:rPr>
              <a:t>You should only do it for YOU, not because of pressure from someone else</a:t>
            </a:r>
            <a:endParaRPr lang="en" dirty="0">
              <a:solidFill>
                <a:schemeClr val="tx1"/>
              </a:solidFill>
              <a:latin typeface="+mj-lt"/>
            </a:endParaRPr>
          </a:p>
          <a:p>
            <a:pPr marL="457200" lvl="0" indent="-228600">
              <a:spcBef>
                <a:spcPts val="0"/>
              </a:spcBef>
              <a:buAutoNum type="arabicPeriod"/>
            </a:pPr>
            <a:r>
              <a:rPr lang="en" dirty="0" smtClean="0">
                <a:solidFill>
                  <a:schemeClr val="tx1"/>
                </a:solidFill>
                <a:latin typeface="+mj-lt"/>
              </a:rPr>
              <a:t>Imagine the sender’s response and how you might feel if others saw it</a:t>
            </a:r>
            <a:endParaRPr lang="en" dirty="0">
              <a:solidFill>
                <a:schemeClr val="tx1"/>
              </a:solidFill>
              <a:latin typeface="+mj-lt"/>
            </a:endParaRPr>
          </a:p>
          <a:p>
            <a:pPr marL="457200" lvl="0" indent="-228600" rtl="0">
              <a:spcBef>
                <a:spcPts val="0"/>
              </a:spcBef>
              <a:buAutoNum type="arabicPeriod"/>
            </a:pPr>
            <a:r>
              <a:rPr lang="en" dirty="0">
                <a:solidFill>
                  <a:schemeClr val="tx1"/>
                </a:solidFill>
                <a:latin typeface="+mj-lt"/>
              </a:rPr>
              <a:t>Nothing is truly anonymous</a:t>
            </a:r>
          </a:p>
          <a:p>
            <a:pPr lvl="0" rtl="0">
              <a:spcBef>
                <a:spcPts val="0"/>
              </a:spcBef>
              <a:buNone/>
            </a:pPr>
            <a:endParaRPr dirty="0">
              <a:solidFill>
                <a:schemeClr val="tx1"/>
              </a:solidFill>
              <a:latin typeface="+mj-lt"/>
            </a:endParaRPr>
          </a:p>
          <a:p>
            <a:pPr lvl="0" rtl="0">
              <a:spcBef>
                <a:spcPts val="0"/>
              </a:spcBef>
              <a:buNone/>
            </a:pPr>
            <a:endParaRPr dirty="0">
              <a:solidFill>
                <a:schemeClr val="tx1"/>
              </a:solidFill>
              <a:latin typeface="+mj-lt"/>
            </a:endParaRPr>
          </a:p>
          <a:p>
            <a:pPr lvl="0" algn="r">
              <a:spcBef>
                <a:spcPts val="0"/>
              </a:spcBef>
              <a:buNone/>
            </a:pPr>
            <a:endParaRPr dirty="0">
              <a:solidFill>
                <a:schemeClr val="tx1"/>
              </a:solidFill>
              <a:latin typeface="+mj-lt"/>
            </a:endParaRP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dirty="0" smtClean="0">
                <a:latin typeface="+mj-lt"/>
              </a:rPr>
              <a:t> Defend Your Digital Domain</a:t>
            </a:r>
            <a:endParaRPr lang="en" dirty="0">
              <a:latin typeface="+mj-lt"/>
            </a:endParaRPr>
          </a:p>
        </p:txBody>
      </p:sp>
      <p:sp>
        <p:nvSpPr>
          <p:cNvPr id="123" name="Shape 12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spcBef>
                <a:spcPts val="0"/>
              </a:spcBef>
              <a:buFont typeface="Arial" panose="020B0604020202020204" pitchFamily="34" charset="0"/>
              <a:buChar char="•"/>
            </a:pPr>
            <a:r>
              <a:rPr lang="en" dirty="0">
                <a:solidFill>
                  <a:schemeClr val="tx1"/>
                </a:solidFill>
                <a:latin typeface="+mj-lt"/>
              </a:rPr>
              <a:t>Keep your personal information private.</a:t>
            </a:r>
          </a:p>
          <a:p>
            <a:pPr marL="514350" lvl="0" indent="-285750" rtl="0">
              <a:spcBef>
                <a:spcPts val="0"/>
              </a:spcBef>
              <a:buFont typeface="Arial" panose="020B0604020202020204" pitchFamily="34" charset="0"/>
              <a:buChar char="•"/>
            </a:pPr>
            <a:r>
              <a:rPr lang="en" dirty="0">
                <a:solidFill>
                  <a:schemeClr val="tx1"/>
                </a:solidFill>
                <a:latin typeface="+mj-lt"/>
              </a:rPr>
              <a:t>Keep your passwords </a:t>
            </a:r>
            <a:r>
              <a:rPr lang="en" dirty="0" smtClean="0">
                <a:solidFill>
                  <a:schemeClr val="tx1"/>
                </a:solidFill>
                <a:latin typeface="+mj-lt"/>
              </a:rPr>
              <a:t>on </a:t>
            </a:r>
            <a:r>
              <a:rPr lang="en" dirty="0">
                <a:solidFill>
                  <a:schemeClr val="tx1"/>
                </a:solidFill>
                <a:latin typeface="+mj-lt"/>
              </a:rPr>
              <a:t>lockdown.</a:t>
            </a:r>
          </a:p>
          <a:p>
            <a:pPr marL="514350" lvl="0" indent="-285750" rtl="0">
              <a:spcBef>
                <a:spcPts val="0"/>
              </a:spcBef>
              <a:buFont typeface="Arial" panose="020B0604020202020204" pitchFamily="34" charset="0"/>
              <a:buChar char="•"/>
            </a:pPr>
            <a:r>
              <a:rPr lang="en" dirty="0">
                <a:solidFill>
                  <a:schemeClr val="tx1"/>
                </a:solidFill>
                <a:latin typeface="+mj-lt"/>
              </a:rPr>
              <a:t>Trust your gut. </a:t>
            </a:r>
          </a:p>
          <a:p>
            <a:pPr marL="514350" lvl="0" indent="-285750" rtl="0">
              <a:spcBef>
                <a:spcPts val="0"/>
              </a:spcBef>
              <a:buFont typeface="Arial" panose="020B0604020202020204" pitchFamily="34" charset="0"/>
              <a:buChar char="•"/>
            </a:pPr>
            <a:r>
              <a:rPr lang="en" dirty="0">
                <a:solidFill>
                  <a:schemeClr val="tx1"/>
                </a:solidFill>
                <a:latin typeface="+mj-lt"/>
              </a:rPr>
              <a:t>Report it. </a:t>
            </a:r>
          </a:p>
          <a:p>
            <a:pPr marL="514350" lvl="0" indent="-285750" rtl="0">
              <a:spcBef>
                <a:spcPts val="0"/>
              </a:spcBef>
              <a:buFont typeface="Arial" panose="020B0604020202020204" pitchFamily="34" charset="0"/>
              <a:buChar char="•"/>
            </a:pPr>
            <a:r>
              <a:rPr lang="en" dirty="0">
                <a:solidFill>
                  <a:schemeClr val="tx1"/>
                </a:solidFill>
                <a:latin typeface="+mj-lt"/>
              </a:rPr>
              <a:t>Communicate. </a:t>
            </a:r>
          </a:p>
          <a:p>
            <a:pPr marL="514350" lvl="0" indent="-285750" rtl="0">
              <a:spcBef>
                <a:spcPts val="0"/>
              </a:spcBef>
              <a:buFont typeface="Arial" panose="020B0604020202020204" pitchFamily="34" charset="0"/>
              <a:buChar char="•"/>
            </a:pPr>
            <a:r>
              <a:rPr lang="en" dirty="0">
                <a:solidFill>
                  <a:schemeClr val="tx1"/>
                </a:solidFill>
                <a:latin typeface="+mj-lt"/>
              </a:rPr>
              <a:t>Draw your line.</a:t>
            </a:r>
          </a:p>
          <a:p>
            <a:pPr lvl="0" rtl="0">
              <a:spcBef>
                <a:spcPts val="0"/>
              </a:spcBef>
              <a:buNone/>
            </a:pPr>
            <a:endParaRPr dirty="0">
              <a:solidFill>
                <a:schemeClr val="tx1"/>
              </a:solidFill>
              <a:latin typeface="+mj-lt"/>
            </a:endParaRPr>
          </a:p>
          <a:p>
            <a:pPr lvl="0" rtl="0">
              <a:spcBef>
                <a:spcPts val="0"/>
              </a:spcBef>
              <a:buNone/>
            </a:pPr>
            <a:endParaRPr dirty="0">
              <a:solidFill>
                <a:schemeClr val="tx1"/>
              </a:solidFill>
              <a:latin typeface="+mj-lt"/>
            </a:endParaRPr>
          </a:p>
          <a:p>
            <a:pPr lvl="0" algn="r">
              <a:spcBef>
                <a:spcPts val="0"/>
              </a:spcBef>
              <a:buNone/>
            </a:pPr>
            <a:endParaRPr dirty="0">
              <a:solidFill>
                <a:schemeClr val="tx1"/>
              </a:solidFill>
              <a:latin typeface="+mj-lt"/>
            </a:endParaRP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dirty="0" smtClean="0"/>
              <a:t>What You Can Do</a:t>
            </a:r>
            <a:endParaRPr lang="en" dirty="0"/>
          </a:p>
        </p:txBody>
      </p:sp>
      <p:sp>
        <p:nvSpPr>
          <p:cNvPr id="129" name="Shape 129"/>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285750" indent="-285750">
              <a:buFont typeface="Arial" panose="020B0604020202020204" pitchFamily="34" charset="0"/>
              <a:buChar char="•"/>
            </a:pPr>
            <a:r>
              <a:rPr lang="en-US" dirty="0" smtClean="0">
                <a:solidFill>
                  <a:schemeClr val="tx1"/>
                </a:solidFill>
              </a:rPr>
              <a:t>Your boundaries and comfort are important – it’s okay to set your limits and stick to them. </a:t>
            </a:r>
          </a:p>
          <a:p>
            <a:pPr marL="285750" indent="-285750">
              <a:buFont typeface="Arial" panose="020B0604020202020204" pitchFamily="34" charset="0"/>
              <a:buChar char="•"/>
            </a:pPr>
            <a:r>
              <a:rPr lang="en-US" dirty="0" smtClean="0">
                <a:solidFill>
                  <a:schemeClr val="tx1"/>
                </a:solidFill>
              </a:rPr>
              <a:t>Friends and dating partners need to respect your limits.  And vice versa. </a:t>
            </a:r>
          </a:p>
          <a:p>
            <a:pPr marL="285750" indent="-285750">
              <a:buFont typeface="Arial" panose="020B0604020202020204" pitchFamily="34" charset="0"/>
              <a:buChar char="•"/>
            </a:pPr>
            <a:r>
              <a:rPr lang="en-US" dirty="0" smtClean="0">
                <a:solidFill>
                  <a:schemeClr val="tx1"/>
                </a:solidFill>
              </a:rPr>
              <a:t>Stand up for friends who are being pressured, have had their images shared without their permission, or who are pressuring others.</a:t>
            </a:r>
          </a:p>
          <a:p>
            <a:pPr marL="285750" indent="-285750">
              <a:buFont typeface="Arial" panose="020B0604020202020204" pitchFamily="34" charset="0"/>
              <a:buChar char="•"/>
            </a:pPr>
            <a:r>
              <a:rPr lang="en-US" dirty="0" smtClean="0">
                <a:solidFill>
                  <a:schemeClr val="tx1"/>
                </a:solidFill>
              </a:rPr>
              <a:t>If </a:t>
            </a:r>
            <a:r>
              <a:rPr lang="en-US" dirty="0">
                <a:solidFill>
                  <a:schemeClr val="tx1"/>
                </a:solidFill>
              </a:rPr>
              <a:t>you feel unsure if something’s okay or unsafe</a:t>
            </a:r>
            <a:r>
              <a:rPr lang="en-US" dirty="0" smtClean="0">
                <a:solidFill>
                  <a:schemeClr val="tx1"/>
                </a:solidFill>
              </a:rPr>
              <a:t>… talk </a:t>
            </a:r>
            <a:r>
              <a:rPr lang="en-US" dirty="0">
                <a:solidFill>
                  <a:schemeClr val="tx1"/>
                </a:solidFill>
              </a:rPr>
              <a:t>to people you trust like friends, parent or family, teachers, coaches, etc.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j-lt"/>
              </a:rPr>
              <a:t>Group Agreements</a:t>
            </a:r>
            <a:endParaRPr lang="en-US" dirty="0">
              <a:latin typeface="+mj-lt"/>
            </a:endParaRPr>
          </a:p>
        </p:txBody>
      </p:sp>
      <p:sp>
        <p:nvSpPr>
          <p:cNvPr id="3" name="Text Placeholder 2"/>
          <p:cNvSpPr>
            <a:spLocks noGrp="1"/>
          </p:cNvSpPr>
          <p:nvPr>
            <p:ph type="body" idx="1"/>
          </p:nvPr>
        </p:nvSpPr>
        <p:spPr/>
        <p:txBody>
          <a:bodyPr/>
          <a:lstStyle/>
          <a:p>
            <a:pPr marL="285750" indent="-285750">
              <a:buFont typeface="Arial" panose="020B0604020202020204" pitchFamily="34" charset="0"/>
              <a:buChar char="•"/>
            </a:pPr>
            <a:r>
              <a:rPr lang="en-US" dirty="0">
                <a:solidFill>
                  <a:schemeClr val="tx1"/>
                </a:solidFill>
                <a:latin typeface="+mj-lt"/>
              </a:rPr>
              <a:t>Be </a:t>
            </a:r>
            <a:r>
              <a:rPr lang="en-US" dirty="0" smtClean="0">
                <a:solidFill>
                  <a:schemeClr val="tx1"/>
                </a:solidFill>
                <a:latin typeface="+mj-lt"/>
              </a:rPr>
              <a:t>respectful </a:t>
            </a:r>
            <a:endParaRPr lang="en-US" dirty="0">
              <a:solidFill>
                <a:schemeClr val="tx1"/>
              </a:solidFill>
              <a:latin typeface="+mj-lt"/>
            </a:endParaRPr>
          </a:p>
          <a:p>
            <a:pPr marL="285750" indent="-285750">
              <a:buFont typeface="Arial" panose="020B0604020202020204" pitchFamily="34" charset="0"/>
              <a:buChar char="•"/>
            </a:pPr>
            <a:r>
              <a:rPr lang="en-US" dirty="0">
                <a:solidFill>
                  <a:schemeClr val="tx1"/>
                </a:solidFill>
                <a:latin typeface="+mj-lt"/>
              </a:rPr>
              <a:t>All questions are </a:t>
            </a:r>
            <a:r>
              <a:rPr lang="en-US" dirty="0" smtClean="0">
                <a:solidFill>
                  <a:schemeClr val="tx1"/>
                </a:solidFill>
                <a:latin typeface="+mj-lt"/>
              </a:rPr>
              <a:t>welcome</a:t>
            </a:r>
            <a:endParaRPr lang="en-US" dirty="0">
              <a:solidFill>
                <a:schemeClr val="tx1"/>
              </a:solidFill>
              <a:latin typeface="+mj-lt"/>
            </a:endParaRPr>
          </a:p>
          <a:p>
            <a:pPr marL="285750" indent="-285750">
              <a:buFont typeface="Arial" panose="020B0604020202020204" pitchFamily="34" charset="0"/>
              <a:buChar char="•"/>
            </a:pPr>
            <a:r>
              <a:rPr lang="en-US">
                <a:solidFill>
                  <a:schemeClr val="tx1"/>
                </a:solidFill>
                <a:latin typeface="+mj-lt"/>
              </a:rPr>
              <a:t>Safe </a:t>
            </a:r>
            <a:r>
              <a:rPr lang="en-US" smtClean="0">
                <a:solidFill>
                  <a:schemeClr val="tx1"/>
                </a:solidFill>
                <a:latin typeface="+mj-lt"/>
              </a:rPr>
              <a:t>space</a:t>
            </a:r>
          </a:p>
          <a:p>
            <a:pPr marL="285750" indent="-285750">
              <a:buFont typeface="Arial" panose="020B0604020202020204" pitchFamily="34" charset="0"/>
              <a:buChar char="•"/>
            </a:pPr>
            <a:endParaRPr lang="en-US" dirty="0">
              <a:solidFill>
                <a:schemeClr val="tx1"/>
              </a:solidFill>
              <a:latin typeface="+mj-lt"/>
            </a:endParaRPr>
          </a:p>
          <a:p>
            <a:endParaRPr lang="en-US" dirty="0"/>
          </a:p>
        </p:txBody>
      </p:sp>
    </p:spTree>
    <p:extLst>
      <p:ext uri="{BB962C8B-B14F-4D97-AF65-F5344CB8AC3E}">
        <p14:creationId xmlns:p14="http://schemas.microsoft.com/office/powerpoint/2010/main" val="36821346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dirty="0">
                <a:latin typeface="+mj-lt"/>
              </a:rPr>
              <a:t>Online Resources</a:t>
            </a:r>
          </a:p>
        </p:txBody>
      </p:sp>
      <p:sp>
        <p:nvSpPr>
          <p:cNvPr id="135" name="Shape 135"/>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285750" lvl="0" indent="-285750">
              <a:buFont typeface="Arial" panose="020B0604020202020204" pitchFamily="34" charset="0"/>
              <a:buChar char="•"/>
            </a:pPr>
            <a:r>
              <a:rPr lang="en-US" dirty="0" smtClean="0">
                <a:solidFill>
                  <a:schemeClr val="tx1"/>
                </a:solidFill>
                <a:latin typeface="+mj-lt"/>
              </a:rPr>
              <a:t>A </a:t>
            </a:r>
            <a:r>
              <a:rPr lang="en-US" dirty="0">
                <a:solidFill>
                  <a:schemeClr val="tx1"/>
                </a:solidFill>
                <a:latin typeface="+mj-lt"/>
              </a:rPr>
              <a:t>Thin Line: http://www.athinline.org/</a:t>
            </a:r>
          </a:p>
          <a:p>
            <a:pPr marL="285750" lvl="0" indent="-285750">
              <a:buFont typeface="Arial" panose="020B0604020202020204" pitchFamily="34" charset="0"/>
              <a:buChar char="•"/>
            </a:pPr>
            <a:r>
              <a:rPr lang="en-US" dirty="0" smtClean="0">
                <a:solidFill>
                  <a:schemeClr val="tx1"/>
                </a:solidFill>
                <a:latin typeface="+mj-lt"/>
              </a:rPr>
              <a:t>That’s </a:t>
            </a:r>
            <a:r>
              <a:rPr lang="en-US" dirty="0">
                <a:solidFill>
                  <a:schemeClr val="tx1"/>
                </a:solidFill>
                <a:latin typeface="+mj-lt"/>
              </a:rPr>
              <a:t>Not Cool: https://thatsnotcool.com</a:t>
            </a:r>
          </a:p>
          <a:p>
            <a:pPr marL="285750" lvl="0" indent="-285750">
              <a:buFont typeface="Arial" panose="020B0604020202020204" pitchFamily="34" charset="0"/>
              <a:buChar char="•"/>
            </a:pPr>
            <a:r>
              <a:rPr lang="en-US" dirty="0" smtClean="0">
                <a:solidFill>
                  <a:schemeClr val="tx1"/>
                </a:solidFill>
                <a:latin typeface="+mj-lt"/>
              </a:rPr>
              <a:t>Healthy </a:t>
            </a:r>
            <a:r>
              <a:rPr lang="en-US" dirty="0">
                <a:solidFill>
                  <a:schemeClr val="tx1"/>
                </a:solidFill>
                <a:latin typeface="+mj-lt"/>
              </a:rPr>
              <a:t>relationship and consent resources: http://www.wcsap.org/consent</a:t>
            </a:r>
          </a:p>
          <a:p>
            <a:pPr lvl="0"/>
            <a:endParaRPr lang="en-US" dirty="0">
              <a:solidFill>
                <a:schemeClr val="tx1"/>
              </a:solidFill>
              <a:latin typeface="+mj-lt"/>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j-lt"/>
              </a:rPr>
              <a:t>Introduction</a:t>
            </a:r>
            <a:endParaRPr lang="en-US" dirty="0">
              <a:latin typeface="+mj-lt"/>
            </a:endParaRPr>
          </a:p>
        </p:txBody>
      </p:sp>
      <p:sp>
        <p:nvSpPr>
          <p:cNvPr id="3" name="Text Placeholder 2"/>
          <p:cNvSpPr>
            <a:spLocks noGrp="1"/>
          </p:cNvSpPr>
          <p:nvPr>
            <p:ph type="body" idx="1"/>
          </p:nvPr>
        </p:nvSpPr>
        <p:spPr/>
        <p:txBody>
          <a:bodyPr/>
          <a:lstStyle/>
          <a:p>
            <a:pPr marL="285750" indent="-285750">
              <a:buFont typeface="Arial" panose="020B0604020202020204" pitchFamily="34" charset="0"/>
              <a:buChar char="•"/>
            </a:pPr>
            <a:r>
              <a:rPr lang="en-US" dirty="0">
                <a:solidFill>
                  <a:schemeClr val="tx1"/>
                </a:solidFill>
                <a:latin typeface="+mj-lt"/>
              </a:rPr>
              <a:t>In this presentation we are going to </a:t>
            </a:r>
            <a:r>
              <a:rPr lang="en-US" dirty="0" smtClean="0">
                <a:solidFill>
                  <a:schemeClr val="tx1"/>
                </a:solidFill>
                <a:latin typeface="+mj-lt"/>
              </a:rPr>
              <a:t>talk about technology, sexting, and relationships</a:t>
            </a:r>
          </a:p>
          <a:p>
            <a:pPr marL="285750" indent="-285750">
              <a:buFont typeface="Arial" panose="020B0604020202020204" pitchFamily="34" charset="0"/>
              <a:buChar char="•"/>
            </a:pPr>
            <a:r>
              <a:rPr lang="en-US" dirty="0" smtClean="0">
                <a:solidFill>
                  <a:schemeClr val="tx1"/>
                </a:solidFill>
                <a:latin typeface="+mj-lt"/>
              </a:rPr>
              <a:t>We will explore the balance </a:t>
            </a:r>
          </a:p>
          <a:p>
            <a:pPr marL="285750" indent="-285750">
              <a:buFont typeface="Arial" panose="020B0604020202020204" pitchFamily="34" charset="0"/>
              <a:buChar char="•"/>
            </a:pPr>
            <a:r>
              <a:rPr lang="en-US" dirty="0" smtClean="0">
                <a:solidFill>
                  <a:schemeClr val="tx1"/>
                </a:solidFill>
                <a:latin typeface="+mj-lt"/>
              </a:rPr>
              <a:t>We </a:t>
            </a:r>
            <a:r>
              <a:rPr lang="en-US" dirty="0">
                <a:solidFill>
                  <a:schemeClr val="tx1"/>
                </a:solidFill>
                <a:latin typeface="+mj-lt"/>
              </a:rPr>
              <a:t>will also look at some steps you can take to </a:t>
            </a:r>
            <a:r>
              <a:rPr lang="en-US" dirty="0" smtClean="0">
                <a:solidFill>
                  <a:schemeClr val="tx1"/>
                </a:solidFill>
                <a:latin typeface="+mj-lt"/>
              </a:rPr>
              <a:t>be </a:t>
            </a:r>
            <a:r>
              <a:rPr lang="en-US" dirty="0">
                <a:solidFill>
                  <a:schemeClr val="tx1"/>
                </a:solidFill>
                <a:latin typeface="+mj-lt"/>
              </a:rPr>
              <a:t>an active bystander when you see </a:t>
            </a:r>
            <a:r>
              <a:rPr lang="en-US" dirty="0" smtClean="0">
                <a:solidFill>
                  <a:schemeClr val="tx1"/>
                </a:solidFill>
                <a:latin typeface="+mj-lt"/>
              </a:rPr>
              <a:t>others being pressured to sext and if their private images are forwarded</a:t>
            </a:r>
            <a:endParaRPr lang="en-US" dirty="0">
              <a:solidFill>
                <a:schemeClr val="tx1"/>
              </a:solidFill>
              <a:latin typeface="+mj-lt"/>
            </a:endParaRPr>
          </a:p>
          <a:p>
            <a:endParaRPr lang="en-US" dirty="0">
              <a:latin typeface="+mj-lt"/>
            </a:endParaRPr>
          </a:p>
        </p:txBody>
      </p:sp>
    </p:spTree>
    <p:extLst>
      <p:ext uri="{BB962C8B-B14F-4D97-AF65-F5344CB8AC3E}">
        <p14:creationId xmlns:p14="http://schemas.microsoft.com/office/powerpoint/2010/main" val="618802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rtl="0">
              <a:spcBef>
                <a:spcPts val="0"/>
              </a:spcBef>
              <a:buNone/>
            </a:pPr>
            <a:r>
              <a:rPr lang="en" dirty="0">
                <a:solidFill>
                  <a:schemeClr val="tx1"/>
                </a:solidFill>
                <a:latin typeface="+mj-lt"/>
              </a:rPr>
              <a:t>“[You can be] a little bit more bold over text, because you wouldn't say certain things in person. ... You just wouldn't say certain things in, like, talking face to face with them because that might be kind of awkward.”</a:t>
            </a:r>
          </a:p>
          <a:p>
            <a:pPr lvl="0" algn="r" rtl="0">
              <a:spcBef>
                <a:spcPts val="0"/>
              </a:spcBef>
              <a:buNone/>
            </a:pPr>
            <a:endParaRPr dirty="0">
              <a:solidFill>
                <a:schemeClr val="tx1"/>
              </a:solidFill>
              <a:latin typeface="+mj-lt"/>
            </a:endParaRPr>
          </a:p>
          <a:p>
            <a:pPr algn="r">
              <a:spcAft>
                <a:spcPts val="0"/>
              </a:spcAft>
            </a:pPr>
            <a:r>
              <a:rPr lang="en" sz="1200" dirty="0" smtClean="0">
                <a:solidFill>
                  <a:schemeClr val="tx1"/>
                </a:solidFill>
                <a:latin typeface="+mj-lt"/>
              </a:rPr>
              <a:t> -- Pew </a:t>
            </a:r>
            <a:r>
              <a:rPr lang="en" sz="1200" dirty="0">
                <a:solidFill>
                  <a:schemeClr val="tx1"/>
                </a:solidFill>
                <a:latin typeface="+mj-lt"/>
              </a:rPr>
              <a:t>Research Center, Teen Voices: Dating in the Digital </a:t>
            </a:r>
            <a:r>
              <a:rPr lang="en" sz="1200" dirty="0" smtClean="0">
                <a:solidFill>
                  <a:schemeClr val="tx1"/>
                </a:solidFill>
                <a:latin typeface="+mj-lt"/>
              </a:rPr>
              <a:t>Age</a:t>
            </a:r>
          </a:p>
          <a:p>
            <a:pPr algn="r">
              <a:spcAft>
                <a:spcPts val="0"/>
              </a:spcAft>
            </a:pPr>
            <a:r>
              <a:rPr lang="en" sz="1200" u="sng" dirty="0" smtClean="0">
                <a:solidFill>
                  <a:schemeClr val="tx1"/>
                </a:solidFill>
                <a:latin typeface="+mj-lt"/>
                <a:hlinkClick r:id="rId3"/>
              </a:rPr>
              <a:t>http</a:t>
            </a:r>
            <a:r>
              <a:rPr lang="en" sz="1200" u="sng" dirty="0">
                <a:solidFill>
                  <a:schemeClr val="tx1"/>
                </a:solidFill>
                <a:latin typeface="+mj-lt"/>
                <a:hlinkClick r:id="rId3"/>
              </a:rPr>
              <a:t>://www.pewinternet.org/online-romance/</a:t>
            </a:r>
            <a:r>
              <a:rPr lang="en" sz="1200" dirty="0">
                <a:solidFill>
                  <a:schemeClr val="tx1"/>
                </a:solidFill>
                <a:latin typeface="+mj-lt"/>
              </a:rPr>
              <a:t> </a:t>
            </a:r>
          </a:p>
          <a:p>
            <a:pPr lvl="0" algn="r" rtl="0">
              <a:spcBef>
                <a:spcPts val="0"/>
              </a:spcBef>
              <a:buNone/>
            </a:pPr>
            <a:endParaRPr sz="1200" dirty="0">
              <a:solidFill>
                <a:schemeClr val="tx1"/>
              </a:solidFill>
              <a:latin typeface="+mj-lt"/>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j-lt"/>
              </a:rPr>
              <a:t>Relationships &amp; Breakups</a:t>
            </a:r>
            <a:endParaRPr lang="en-US" dirty="0">
              <a:latin typeface="+mj-lt"/>
            </a:endParaRPr>
          </a:p>
        </p:txBody>
      </p:sp>
      <p:sp>
        <p:nvSpPr>
          <p:cNvPr id="3" name="Text Placeholder 2"/>
          <p:cNvSpPr>
            <a:spLocks noGrp="1"/>
          </p:cNvSpPr>
          <p:nvPr>
            <p:ph type="body" idx="1"/>
          </p:nvPr>
        </p:nvSpPr>
        <p:spPr/>
        <p:txBody>
          <a:bodyPr/>
          <a:lstStyle/>
          <a:p>
            <a:pPr marL="285750" lvl="0" indent="-285750">
              <a:buFont typeface="Arial" panose="020B0604020202020204" pitchFamily="34" charset="0"/>
              <a:buChar char="•"/>
            </a:pPr>
            <a:r>
              <a:rPr lang="en" dirty="0" smtClean="0">
                <a:solidFill>
                  <a:schemeClr val="tx1"/>
                </a:solidFill>
                <a:latin typeface="+mj-lt"/>
              </a:rPr>
              <a:t>What kind of role does technology play in a healthy relationship?</a:t>
            </a:r>
          </a:p>
          <a:p>
            <a:pPr marL="285750" lvl="0" indent="-285750">
              <a:buFont typeface="Arial" panose="020B0604020202020204" pitchFamily="34" charset="0"/>
              <a:buChar char="•"/>
            </a:pPr>
            <a:r>
              <a:rPr lang="en" dirty="0" smtClean="0">
                <a:solidFill>
                  <a:schemeClr val="tx1"/>
                </a:solidFill>
                <a:latin typeface="+mj-lt"/>
              </a:rPr>
              <a:t>What about the role it may play during and after a breakup?</a:t>
            </a:r>
          </a:p>
          <a:p>
            <a:pPr marL="285750" lvl="0" indent="-285750">
              <a:buFont typeface="Arial" panose="020B0604020202020204" pitchFamily="34" charset="0"/>
              <a:buChar char="•"/>
            </a:pPr>
            <a:endParaRPr lang="en" dirty="0">
              <a:solidFill>
                <a:schemeClr val="tx1"/>
              </a:solidFill>
              <a:latin typeface="+mj-lt"/>
            </a:endParaRPr>
          </a:p>
          <a:p>
            <a:pPr lvl="0"/>
            <a:endParaRPr lang="en" dirty="0" smtClean="0">
              <a:solidFill>
                <a:schemeClr val="tx1"/>
              </a:solidFill>
              <a:latin typeface="+mj-lt"/>
            </a:endParaRPr>
          </a:p>
          <a:p>
            <a:pPr lvl="0"/>
            <a:r>
              <a:rPr lang="en" dirty="0"/>
              <a:t/>
            </a:r>
            <a:br>
              <a:rPr lang="en" dirty="0"/>
            </a:br>
            <a:endParaRPr lang="en-US" dirty="0"/>
          </a:p>
        </p:txBody>
      </p:sp>
    </p:spTree>
    <p:extLst>
      <p:ext uri="{BB962C8B-B14F-4D97-AF65-F5344CB8AC3E}">
        <p14:creationId xmlns:p14="http://schemas.microsoft.com/office/powerpoint/2010/main" val="912947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body" idx="1"/>
          </p:nvPr>
        </p:nvSpPr>
        <p:spPr>
          <a:xfrm>
            <a:off x="311700" y="819150"/>
            <a:ext cx="8520600" cy="3749725"/>
          </a:xfrm>
          <a:prstGeom prst="rect">
            <a:avLst/>
          </a:prstGeom>
        </p:spPr>
        <p:txBody>
          <a:bodyPr lIns="91425" tIns="91425" rIns="91425" bIns="91425" anchor="t" anchorCtr="0">
            <a:noAutofit/>
          </a:bodyPr>
          <a:lstStyle/>
          <a:p>
            <a:pPr lvl="0" rtl="0">
              <a:spcBef>
                <a:spcPts val="0"/>
              </a:spcBef>
              <a:buClr>
                <a:schemeClr val="dk1"/>
              </a:buClr>
              <a:buSzPct val="45833"/>
              <a:buFont typeface="Arial"/>
              <a:buNone/>
            </a:pPr>
            <a:r>
              <a:rPr lang="en" dirty="0">
                <a:solidFill>
                  <a:schemeClr val="tx1"/>
                </a:solidFill>
                <a:latin typeface="+mj-lt"/>
              </a:rPr>
              <a:t>“I use technology every day. And basically it’s like my lifeline. And if my parents decided to take my phone away, then I would probably be all messed up in the head</a:t>
            </a:r>
            <a:r>
              <a:rPr lang="en" dirty="0" smtClean="0">
                <a:solidFill>
                  <a:schemeClr val="tx1"/>
                </a:solidFill>
                <a:latin typeface="+mj-lt"/>
              </a:rPr>
              <a:t>.”</a:t>
            </a:r>
          </a:p>
          <a:p>
            <a:pPr lvl="0" algn="r">
              <a:lnSpc>
                <a:spcPct val="144000"/>
              </a:lnSpc>
              <a:buClr>
                <a:srgbClr val="595959"/>
              </a:buClr>
            </a:pPr>
            <a:r>
              <a:rPr lang="en" sz="1200" dirty="0" smtClean="0">
                <a:solidFill>
                  <a:schemeClr val="tx1"/>
                </a:solidFill>
                <a:latin typeface="+mj-lt"/>
              </a:rPr>
              <a:t>-- Building </a:t>
            </a:r>
            <a:r>
              <a:rPr lang="en" sz="1200" dirty="0">
                <a:solidFill>
                  <a:schemeClr val="tx1"/>
                </a:solidFill>
                <a:latin typeface="+mj-lt"/>
              </a:rPr>
              <a:t>a Prevention Framework to Address Teen “Sexting” Behaviors</a:t>
            </a:r>
            <a:r>
              <a:rPr lang="en" sz="1200" dirty="0">
                <a:solidFill>
                  <a:schemeClr val="tx1"/>
                </a:solidFill>
                <a:latin typeface="+mj-lt"/>
                <a:hlinkClick r:id="rId3"/>
              </a:rPr>
              <a:t> </a:t>
            </a:r>
            <a:r>
              <a:rPr lang="en" sz="1200" u="sng" dirty="0">
                <a:solidFill>
                  <a:schemeClr val="tx1"/>
                </a:solidFill>
                <a:latin typeface="+mj-lt"/>
                <a:hlinkClick r:id="rId3"/>
              </a:rPr>
              <a:t>https://www.ncjrs.gov/pdffiles1/ojjdp/grants/244001.pdf</a:t>
            </a:r>
          </a:p>
          <a:p>
            <a:pPr lvl="0" rtl="0">
              <a:spcBef>
                <a:spcPts val="0"/>
              </a:spcBef>
              <a:buNone/>
            </a:pPr>
            <a:r>
              <a:rPr lang="en" dirty="0" smtClean="0">
                <a:solidFill>
                  <a:schemeClr val="tx1"/>
                </a:solidFill>
                <a:latin typeface="+mj-lt"/>
              </a:rPr>
              <a:t>“[</a:t>
            </a:r>
            <a:r>
              <a:rPr lang="en" dirty="0">
                <a:solidFill>
                  <a:schemeClr val="tx1"/>
                </a:solidFill>
                <a:latin typeface="+mj-lt"/>
              </a:rPr>
              <a:t>In] my relationship with my boyfriend, we talk about everything, whether it’s over text messages or in person over the phone</a:t>
            </a:r>
            <a:r>
              <a:rPr lang="en" dirty="0" smtClean="0">
                <a:solidFill>
                  <a:schemeClr val="tx1"/>
                </a:solidFill>
                <a:latin typeface="+mj-lt"/>
              </a:rPr>
              <a:t>.”</a:t>
            </a:r>
          </a:p>
          <a:p>
            <a:pPr lvl="0" algn="r">
              <a:lnSpc>
                <a:spcPct val="144000"/>
              </a:lnSpc>
              <a:spcAft>
                <a:spcPts val="0"/>
              </a:spcAft>
            </a:pPr>
            <a:r>
              <a:rPr lang="en" sz="1200" dirty="0" smtClean="0">
                <a:solidFill>
                  <a:schemeClr val="tx1"/>
                </a:solidFill>
                <a:latin typeface="+mj-lt"/>
              </a:rPr>
              <a:t>-- Pew</a:t>
            </a:r>
            <a:r>
              <a:rPr lang="en" sz="1200" dirty="0">
                <a:solidFill>
                  <a:schemeClr val="tx1"/>
                </a:solidFill>
                <a:latin typeface="+mj-lt"/>
              </a:rPr>
              <a:t>, Teen Voices: Dating in the Digital </a:t>
            </a:r>
            <a:r>
              <a:rPr lang="en" sz="1200" dirty="0" smtClean="0">
                <a:solidFill>
                  <a:schemeClr val="tx1"/>
                </a:solidFill>
                <a:latin typeface="+mj-lt"/>
              </a:rPr>
              <a:t>Age</a:t>
            </a:r>
          </a:p>
          <a:p>
            <a:pPr lvl="0" algn="r">
              <a:lnSpc>
                <a:spcPct val="144000"/>
              </a:lnSpc>
              <a:spcAft>
                <a:spcPts val="0"/>
              </a:spcAft>
            </a:pPr>
            <a:r>
              <a:rPr lang="en" sz="1200" dirty="0" smtClean="0">
                <a:solidFill>
                  <a:schemeClr val="tx1"/>
                </a:solidFill>
                <a:latin typeface="+mj-lt"/>
              </a:rPr>
              <a:t> </a:t>
            </a:r>
            <a:r>
              <a:rPr lang="en" sz="1200" u="sng" dirty="0">
                <a:solidFill>
                  <a:schemeClr val="tx1"/>
                </a:solidFill>
                <a:latin typeface="+mj-lt"/>
                <a:hlinkClick r:id="rId4"/>
              </a:rPr>
              <a:t>http://www.pewinternet.org/online-romance</a:t>
            </a:r>
            <a:r>
              <a:rPr lang="en" sz="1200" dirty="0">
                <a:solidFill>
                  <a:schemeClr val="tx1"/>
                </a:solidFill>
                <a:latin typeface="+mj-lt"/>
              </a:rPr>
              <a:t> </a:t>
            </a:r>
          </a:p>
          <a:p>
            <a:pPr lvl="0" algn="r" rtl="0">
              <a:spcBef>
                <a:spcPts val="0"/>
              </a:spcBef>
              <a:buNone/>
            </a:pPr>
            <a:endParaRPr lang="en" sz="1400" dirty="0">
              <a:solidFill>
                <a:schemeClr val="tx1"/>
              </a:solidFill>
              <a:latin typeface="+mj-lt"/>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Text Placeholder 2"/>
          <p:cNvSpPr>
            <a:spLocks noGrp="1"/>
          </p:cNvSpPr>
          <p:nvPr>
            <p:ph type="body" idx="1"/>
          </p:nvPr>
        </p:nvSpPr>
        <p:spPr/>
        <p:txBody>
          <a:bodyPr/>
          <a:lstStyle/>
          <a:p>
            <a:pPr lvl="0"/>
            <a:endParaRPr lang="en" dirty="0" smtClean="0"/>
          </a:p>
          <a:p>
            <a:pPr lvl="0"/>
            <a:endParaRPr lang="en-US" dirty="0"/>
          </a:p>
          <a:p>
            <a:endParaRPr lang="en-US" dirty="0"/>
          </a:p>
        </p:txBody>
      </p:sp>
    </p:spTree>
    <p:extLst>
      <p:ext uri="{BB962C8B-B14F-4D97-AF65-F5344CB8AC3E}">
        <p14:creationId xmlns:p14="http://schemas.microsoft.com/office/powerpoint/2010/main" val="2215516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What is sexting?</a:t>
            </a:r>
          </a:p>
        </p:txBody>
      </p:sp>
      <p:sp>
        <p:nvSpPr>
          <p:cNvPr id="70" name="Shape 70"/>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dirty="0">
                <a:solidFill>
                  <a:schemeClr val="tx1"/>
                </a:solidFill>
                <a:latin typeface="+mj-lt"/>
              </a:rPr>
              <a:t>Images, </a:t>
            </a:r>
            <a:r>
              <a:rPr lang="en" dirty="0" smtClean="0">
                <a:solidFill>
                  <a:schemeClr val="tx1"/>
                </a:solidFill>
                <a:latin typeface="+mj-lt"/>
              </a:rPr>
              <a:t>videos, </a:t>
            </a:r>
            <a:r>
              <a:rPr lang="en" dirty="0">
                <a:solidFill>
                  <a:schemeClr val="tx1"/>
                </a:solidFill>
                <a:latin typeface="+mj-lt"/>
              </a:rPr>
              <a:t>or text messages with sexy </a:t>
            </a:r>
            <a:r>
              <a:rPr lang="en" dirty="0" smtClean="0">
                <a:solidFill>
                  <a:schemeClr val="tx1"/>
                </a:solidFill>
                <a:latin typeface="+mj-lt"/>
              </a:rPr>
              <a:t>content that is </a:t>
            </a:r>
            <a:r>
              <a:rPr lang="en" dirty="0">
                <a:solidFill>
                  <a:schemeClr val="tx1"/>
                </a:solidFill>
                <a:latin typeface="+mj-lt"/>
              </a:rPr>
              <a:t>sent by message, </a:t>
            </a:r>
            <a:r>
              <a:rPr lang="en" dirty="0" smtClean="0">
                <a:solidFill>
                  <a:schemeClr val="tx1"/>
                </a:solidFill>
                <a:latin typeface="+mj-lt"/>
              </a:rPr>
              <a:t>app, </a:t>
            </a:r>
            <a:r>
              <a:rPr lang="en" dirty="0">
                <a:solidFill>
                  <a:schemeClr val="tx1"/>
                </a:solidFill>
                <a:latin typeface="+mj-lt"/>
              </a:rPr>
              <a:t>or social media on </a:t>
            </a:r>
            <a:r>
              <a:rPr lang="en" dirty="0" smtClean="0">
                <a:solidFill>
                  <a:schemeClr val="tx1"/>
                </a:solidFill>
                <a:latin typeface="+mj-lt"/>
              </a:rPr>
              <a:t>a phone </a:t>
            </a:r>
            <a:r>
              <a:rPr lang="en" dirty="0">
                <a:solidFill>
                  <a:schemeClr val="tx1"/>
                </a:solidFill>
                <a:latin typeface="+mj-lt"/>
              </a:rPr>
              <a:t>or computer</a:t>
            </a:r>
            <a:r>
              <a:rPr lang="en" dirty="0" smtClean="0">
                <a:solidFill>
                  <a:schemeClr val="tx1"/>
                </a:solidFill>
                <a:latin typeface="+mj-lt"/>
              </a:rPr>
              <a:t>.</a:t>
            </a:r>
          </a:p>
          <a:p>
            <a:pPr lvl="0">
              <a:spcBef>
                <a:spcPts val="0"/>
              </a:spcBef>
              <a:spcAft>
                <a:spcPts val="200"/>
              </a:spcAft>
              <a:buNone/>
            </a:pPr>
            <a:r>
              <a:rPr lang="en" dirty="0" smtClean="0">
                <a:solidFill>
                  <a:schemeClr val="tx1"/>
                </a:solidFill>
                <a:latin typeface="+mj-lt"/>
              </a:rPr>
              <a:t>This includes:</a:t>
            </a:r>
          </a:p>
          <a:p>
            <a:pPr marL="514350" lvl="0" indent="-285750">
              <a:spcAft>
                <a:spcPts val="200"/>
              </a:spcAft>
              <a:buFont typeface="Arial" panose="020B0604020202020204" pitchFamily="34" charset="0"/>
              <a:buChar char="•"/>
            </a:pPr>
            <a:r>
              <a:rPr lang="en" sz="1600" b="1" dirty="0">
                <a:solidFill>
                  <a:schemeClr val="tx1"/>
                </a:solidFill>
              </a:rPr>
              <a:t>Activities </a:t>
            </a:r>
            <a:r>
              <a:rPr lang="en" sz="1600" dirty="0">
                <a:solidFill>
                  <a:schemeClr val="tx1"/>
                </a:solidFill>
              </a:rPr>
              <a:t>such as sending, receiving, forwarding, requesting, coercing</a:t>
            </a:r>
          </a:p>
          <a:p>
            <a:pPr marL="514350" lvl="0" indent="-285750">
              <a:spcAft>
                <a:spcPts val="200"/>
              </a:spcAft>
              <a:buFont typeface="Arial" panose="020B0604020202020204" pitchFamily="34" charset="0"/>
              <a:buChar char="•"/>
            </a:pPr>
            <a:r>
              <a:rPr lang="en" sz="1600" b="1" dirty="0">
                <a:solidFill>
                  <a:schemeClr val="tx1"/>
                </a:solidFill>
              </a:rPr>
              <a:t>Format </a:t>
            </a:r>
            <a:r>
              <a:rPr lang="en" sz="1600" dirty="0">
                <a:solidFill>
                  <a:schemeClr val="tx1"/>
                </a:solidFill>
              </a:rPr>
              <a:t>such as images, videos or explicit text</a:t>
            </a:r>
          </a:p>
          <a:p>
            <a:pPr marL="514350" lvl="0" indent="-285750">
              <a:spcAft>
                <a:spcPts val="200"/>
              </a:spcAft>
              <a:buFont typeface="Arial" panose="020B0604020202020204" pitchFamily="34" charset="0"/>
              <a:buChar char="•"/>
            </a:pPr>
            <a:r>
              <a:rPr lang="en" sz="1600" b="1" dirty="0">
                <a:solidFill>
                  <a:schemeClr val="tx1"/>
                </a:solidFill>
              </a:rPr>
              <a:t>Content </a:t>
            </a:r>
            <a:r>
              <a:rPr lang="en" sz="1600" dirty="0">
                <a:solidFill>
                  <a:schemeClr val="tx1"/>
                </a:solidFill>
              </a:rPr>
              <a:t>such as suggestive, nudity, threats, violence</a:t>
            </a:r>
          </a:p>
          <a:p>
            <a:pPr marL="514350" lvl="0" indent="-285750">
              <a:spcAft>
                <a:spcPts val="200"/>
              </a:spcAft>
              <a:buFont typeface="Arial" panose="020B0604020202020204" pitchFamily="34" charset="0"/>
              <a:buChar char="•"/>
            </a:pPr>
            <a:r>
              <a:rPr lang="en" sz="1600" b="1" dirty="0">
                <a:solidFill>
                  <a:schemeClr val="tx1"/>
                </a:solidFill>
              </a:rPr>
              <a:t>Settings </a:t>
            </a:r>
            <a:r>
              <a:rPr lang="en" sz="1600" dirty="0">
                <a:solidFill>
                  <a:schemeClr val="tx1"/>
                </a:solidFill>
              </a:rPr>
              <a:t>such as home or school or purely online; messaging, social media or apps</a:t>
            </a:r>
          </a:p>
          <a:p>
            <a:pPr marL="514350" lvl="0" indent="-285750">
              <a:spcAft>
                <a:spcPts val="200"/>
              </a:spcAft>
              <a:buFont typeface="Arial" panose="020B0604020202020204" pitchFamily="34" charset="0"/>
              <a:buChar char="•"/>
            </a:pPr>
            <a:r>
              <a:rPr lang="en" sz="1600" b="1" dirty="0">
                <a:solidFill>
                  <a:schemeClr val="tx1"/>
                </a:solidFill>
              </a:rPr>
              <a:t>Situations </a:t>
            </a:r>
            <a:r>
              <a:rPr lang="en" sz="1600" dirty="0">
                <a:solidFill>
                  <a:schemeClr val="tx1"/>
                </a:solidFill>
              </a:rPr>
              <a:t>such as flirting, dating, abusive, bullying, larger groups, etc.</a:t>
            </a:r>
          </a:p>
          <a:p>
            <a:pPr marL="285750" lvl="0" indent="-285750">
              <a:spcBef>
                <a:spcPts val="0"/>
              </a:spcBef>
              <a:buFont typeface="Arial" panose="020B0604020202020204" pitchFamily="34" charset="0"/>
              <a:buChar char="•"/>
            </a:pPr>
            <a:endParaRPr lang="en" sz="1600" dirty="0">
              <a:solidFill>
                <a:schemeClr val="tx1"/>
              </a:solidFill>
              <a:latin typeface="+mj-lt"/>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Clr>
                <a:schemeClr val="dk1"/>
              </a:buClr>
              <a:buSzPct val="39285"/>
              <a:buFont typeface="Arial"/>
              <a:buNone/>
            </a:pPr>
            <a:r>
              <a:rPr lang="en" dirty="0">
                <a:latin typeface="+mj-lt"/>
              </a:rPr>
              <a:t>What could go wrong?</a:t>
            </a:r>
          </a:p>
          <a:p>
            <a:pPr lvl="0">
              <a:spcBef>
                <a:spcPts val="0"/>
              </a:spcBef>
              <a:buNone/>
            </a:pPr>
            <a:endParaRPr dirty="0"/>
          </a:p>
        </p:txBody>
      </p:sp>
      <p:sp>
        <p:nvSpPr>
          <p:cNvPr id="76" name="Shape 7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a:spcBef>
                <a:spcPts val="0"/>
              </a:spcBef>
              <a:buFont typeface="Arial" panose="020B0604020202020204" pitchFamily="34" charset="0"/>
              <a:buChar char="•"/>
            </a:pPr>
            <a:r>
              <a:rPr lang="en" dirty="0" smtClean="0">
                <a:solidFill>
                  <a:schemeClr val="tx1"/>
                </a:solidFill>
                <a:latin typeface="+mj-lt"/>
              </a:rPr>
              <a:t>The person who receives the text doesn’t like it</a:t>
            </a:r>
          </a:p>
          <a:p>
            <a:pPr marL="514350" lvl="0" indent="-285750">
              <a:spcBef>
                <a:spcPts val="0"/>
              </a:spcBef>
              <a:buFont typeface="Arial" panose="020B0604020202020204" pitchFamily="34" charset="0"/>
              <a:buChar char="•"/>
            </a:pPr>
            <a:r>
              <a:rPr lang="en" dirty="0" smtClean="0">
                <a:solidFill>
                  <a:schemeClr val="tx1"/>
                </a:solidFill>
                <a:latin typeface="+mj-lt"/>
              </a:rPr>
              <a:t>Their friend or parent sees it on their phone</a:t>
            </a:r>
          </a:p>
          <a:p>
            <a:pPr marL="514350" lvl="0" indent="-285750">
              <a:spcBef>
                <a:spcPts val="0"/>
              </a:spcBef>
              <a:buFont typeface="Arial" panose="020B0604020202020204" pitchFamily="34" charset="0"/>
              <a:buChar char="•"/>
            </a:pPr>
            <a:r>
              <a:rPr lang="en" dirty="0" smtClean="0">
                <a:solidFill>
                  <a:schemeClr val="tx1"/>
                </a:solidFill>
                <a:latin typeface="+mj-lt"/>
              </a:rPr>
              <a:t>They forward it (right away, or even much later)</a:t>
            </a:r>
          </a:p>
          <a:p>
            <a:pPr marL="514350" lvl="0" indent="-285750">
              <a:spcBef>
                <a:spcPts val="0"/>
              </a:spcBef>
              <a:buFont typeface="Arial" panose="020B0604020202020204" pitchFamily="34" charset="0"/>
              <a:buChar char="•"/>
            </a:pPr>
            <a:r>
              <a:rPr lang="en" dirty="0" smtClean="0">
                <a:solidFill>
                  <a:schemeClr val="tx1"/>
                </a:solidFill>
                <a:latin typeface="+mj-lt"/>
              </a:rPr>
              <a:t>They (or someone else) post it to the internet and it is out there permantly</a:t>
            </a:r>
          </a:p>
          <a:p>
            <a:pPr marL="514350" lvl="0" indent="-285750">
              <a:spcBef>
                <a:spcPts val="0"/>
              </a:spcBef>
              <a:buFont typeface="Arial" panose="020B0604020202020204" pitchFamily="34" charset="0"/>
              <a:buChar char="•"/>
            </a:pPr>
            <a:r>
              <a:rPr lang="en" dirty="0" smtClean="0">
                <a:solidFill>
                  <a:schemeClr val="tx1"/>
                </a:solidFill>
                <a:latin typeface="+mj-lt"/>
              </a:rPr>
              <a:t>You get in trouble at home or in school</a:t>
            </a:r>
          </a:p>
          <a:p>
            <a:pPr marL="514350" lvl="0" indent="-285750">
              <a:spcBef>
                <a:spcPts val="0"/>
              </a:spcBef>
              <a:buFont typeface="Arial" panose="020B0604020202020204" pitchFamily="34" charset="0"/>
              <a:buChar char="•"/>
            </a:pPr>
            <a:r>
              <a:rPr lang="en" dirty="0" smtClean="0">
                <a:solidFill>
                  <a:schemeClr val="tx1"/>
                </a:solidFill>
                <a:latin typeface="+mj-lt"/>
              </a:rPr>
              <a:t>You don’t want to sext, but someone makes you feel like you have to</a:t>
            </a:r>
            <a:endParaRPr lang="en" dirty="0">
              <a:solidFill>
                <a:schemeClr val="tx1"/>
              </a:solidFill>
              <a:latin typeface="+mj-lt"/>
            </a:endParaRPr>
          </a:p>
        </p:txBody>
      </p:sp>
    </p:spTree>
  </p:cSld>
  <p:clrMapOvr>
    <a:masterClrMapping/>
  </p:clrMapOvr>
  <p:transition spd="slow">
    <p:cut/>
  </p:transition>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Custom 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TotalTime>
  <Words>3811</Words>
  <Application>Microsoft Office PowerPoint</Application>
  <PresentationFormat>On-screen Show (16:9)</PresentationFormat>
  <Paragraphs>239</Paragraphs>
  <Slides>20</Slides>
  <Notes>19</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simple-light-2</vt:lpstr>
      <vt:lpstr>Let’s Talk About… Sexting</vt:lpstr>
      <vt:lpstr>Group Agreements</vt:lpstr>
      <vt:lpstr>Introduction</vt:lpstr>
      <vt:lpstr>PowerPoint Presentation</vt:lpstr>
      <vt:lpstr>Relationships &amp; Breakups</vt:lpstr>
      <vt:lpstr>PowerPoint Presentation</vt:lpstr>
      <vt:lpstr>Activity!</vt:lpstr>
      <vt:lpstr>What is sexting?</vt:lpstr>
      <vt:lpstr>What could go wrong? </vt:lpstr>
      <vt:lpstr>What If…</vt:lpstr>
      <vt:lpstr>PowerPoint Presentation</vt:lpstr>
      <vt:lpstr>Does It… </vt:lpstr>
      <vt:lpstr>Your Turn</vt:lpstr>
      <vt:lpstr>What would you do if...</vt:lpstr>
      <vt:lpstr>Who would you turn to...</vt:lpstr>
      <vt:lpstr>Ways to Turn Down a Sext Request</vt:lpstr>
      <vt:lpstr> Things to Think About Before You Hit Send</vt:lpstr>
      <vt:lpstr> Defend Your Digital Domain</vt:lpstr>
      <vt:lpstr>What You Can Do</vt:lpstr>
      <vt:lpstr>Online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Sexting</dc:title>
  <dc:creator>staff</dc:creator>
  <cp:lastModifiedBy>Michelle Dixon-Wall</cp:lastModifiedBy>
  <cp:revision>26</cp:revision>
  <dcterms:modified xsi:type="dcterms:W3CDTF">2016-06-24T22:17:03Z</dcterms:modified>
</cp:coreProperties>
</file>